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4" r:id="rId1"/>
    <p:sldMasterId id="2147483828" r:id="rId2"/>
  </p:sldMasterIdLst>
  <p:notesMasterIdLst>
    <p:notesMasterId r:id="rId10"/>
  </p:notesMasterIdLst>
  <p:sldIdLst>
    <p:sldId id="272" r:id="rId3"/>
    <p:sldId id="322" r:id="rId4"/>
    <p:sldId id="316" r:id="rId5"/>
    <p:sldId id="323" r:id="rId6"/>
    <p:sldId id="324" r:id="rId7"/>
    <p:sldId id="319" r:id="rId8"/>
    <p:sldId id="320" r:id="rId9"/>
  </p:sldIdLst>
  <p:sldSz cx="24384000" cy="13716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FF"/>
    <a:srgbClr val="336600"/>
    <a:srgbClr val="663300"/>
    <a:srgbClr val="996633"/>
    <a:srgbClr val="D60093"/>
    <a:srgbClr val="9E2286"/>
    <a:srgbClr val="D0DFFC"/>
    <a:srgbClr val="52BEB0"/>
    <a:srgbClr val="672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13A676-D170-4072-B27E-1ED74A2D24B3}" v="1" dt="2025-02-18T10:27:00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82" autoAdjust="0"/>
  </p:normalViewPr>
  <p:slideViewPr>
    <p:cSldViewPr>
      <p:cViewPr varScale="1">
        <p:scale>
          <a:sx n="51" d="100"/>
          <a:sy n="51" d="100"/>
        </p:scale>
        <p:origin x="954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hmet Sukru Kuran" userId="8739d030-3bd6-4f70-8431-f3b2e6ecf1cf" providerId="ADAL" clId="{6E13A676-D170-4072-B27E-1ED74A2D24B3}"/>
    <pc:docChg chg="custSel modSld">
      <pc:chgData name="Mehmet Sukru Kuran" userId="8739d030-3bd6-4f70-8431-f3b2e6ecf1cf" providerId="ADAL" clId="{6E13A676-D170-4072-B27E-1ED74A2D24B3}" dt="2025-02-18T10:47:03.557" v="55" actId="313"/>
      <pc:docMkLst>
        <pc:docMk/>
      </pc:docMkLst>
      <pc:sldChg chg="addSp delSp modSp mod">
        <pc:chgData name="Mehmet Sukru Kuran" userId="8739d030-3bd6-4f70-8431-f3b2e6ecf1cf" providerId="ADAL" clId="{6E13A676-D170-4072-B27E-1ED74A2D24B3}" dt="2025-02-18T10:27:36.366" v="52" actId="404"/>
        <pc:sldMkLst>
          <pc:docMk/>
          <pc:sldMk cId="4279909245" sldId="319"/>
        </pc:sldMkLst>
        <pc:spChg chg="mod">
          <ac:chgData name="Mehmet Sukru Kuran" userId="8739d030-3bd6-4f70-8431-f3b2e6ecf1cf" providerId="ADAL" clId="{6E13A676-D170-4072-B27E-1ED74A2D24B3}" dt="2025-02-18T10:27:36.366" v="52" actId="404"/>
          <ac:spMkLst>
            <pc:docMk/>
            <pc:sldMk cId="4279909245" sldId="319"/>
            <ac:spMk id="5" creationId="{00000000-0000-0000-0000-000000000000}"/>
          </ac:spMkLst>
        </pc:spChg>
        <pc:spChg chg="add del mod">
          <ac:chgData name="Mehmet Sukru Kuran" userId="8739d030-3bd6-4f70-8431-f3b2e6ecf1cf" providerId="ADAL" clId="{6E13A676-D170-4072-B27E-1ED74A2D24B3}" dt="2025-02-18T10:27:02.871" v="2" actId="478"/>
          <ac:spMkLst>
            <pc:docMk/>
            <pc:sldMk cId="4279909245" sldId="319"/>
            <ac:spMk id="9" creationId="{3328CAF0-9955-AAE3-A762-A15B2C269EE6}"/>
          </ac:spMkLst>
        </pc:spChg>
      </pc:sldChg>
      <pc:sldChg chg="modSp mod">
        <pc:chgData name="Mehmet Sukru Kuran" userId="8739d030-3bd6-4f70-8431-f3b2e6ecf1cf" providerId="ADAL" clId="{6E13A676-D170-4072-B27E-1ED74A2D24B3}" dt="2025-02-18T10:47:03.557" v="55" actId="313"/>
        <pc:sldMkLst>
          <pc:docMk/>
          <pc:sldMk cId="1430717917" sldId="324"/>
        </pc:sldMkLst>
        <pc:spChg chg="mod">
          <ac:chgData name="Mehmet Sukru Kuran" userId="8739d030-3bd6-4f70-8431-f3b2e6ecf1cf" providerId="ADAL" clId="{6E13A676-D170-4072-B27E-1ED74A2D24B3}" dt="2025-02-18T10:47:03.557" v="55" actId="313"/>
          <ac:spMkLst>
            <pc:docMk/>
            <pc:sldMk cId="1430717917" sldId="324"/>
            <ac:spMk id="6" creationId="{F0CA96F8-54CB-997B-1A54-F81B050530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le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leo" panose="020F0502020204030203" pitchFamily="34" charset="0"/>
              </a:defRPr>
            </a:lvl1pPr>
          </a:lstStyle>
          <a:p>
            <a:fld id="{2CD826BB-5C23-4804-ADF3-D2879A29335B}" type="datetimeFigureOut">
              <a:rPr lang="en-US" smtClean="0"/>
              <a:pPr/>
              <a:t>2/18/2025</a:t>
            </a:fld>
            <a:endParaRPr lang="en-US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le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leo" panose="020F0502020204030203" pitchFamily="34" charset="0"/>
              </a:defRPr>
            </a:lvl1pPr>
          </a:lstStyle>
          <a:p>
            <a:fld id="{41E8C199-60EB-4919-9D02-E23353818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4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F49B-8D02-350B-B02D-02C45394C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B98F87-253B-817C-8A3B-8DAC269C4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CA7A2-4C1F-CDA2-529D-C7E44CC6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A64D3-923B-6CF0-5DD2-478C19E65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8C199-60EB-4919-9D02-E23353818F4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57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01304" y="1692101"/>
            <a:ext cx="21608328" cy="1483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0800" b="1" u="sng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Titular Presentación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 hasCustomPrompt="1"/>
          </p:nvPr>
        </p:nvSpPr>
        <p:spPr>
          <a:xfrm>
            <a:off x="3576637" y="4738977"/>
            <a:ext cx="19432994" cy="5602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20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Subtitular presentación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16617488" y="12403688"/>
            <a:ext cx="6874280" cy="447788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3000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Fecha</a:t>
            </a:r>
            <a:endParaRPr lang="es-ES_tradnl" dirty="0"/>
          </a:p>
        </p:txBody>
      </p:sp>
      <p:sp>
        <p:nvSpPr>
          <p:cNvPr id="8" name="Marcador de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1400178" y="4741998"/>
            <a:ext cx="1675532" cy="924640"/>
          </a:xfrm>
          <a:prstGeom prst="rect">
            <a:avLst/>
          </a:prstGeom>
          <a:solidFill>
            <a:srgbClr val="A8D200"/>
          </a:solidFill>
        </p:spPr>
        <p:txBody>
          <a:bodyPr lIns="144000" tIns="72000" rIns="144000" bIns="72000"/>
          <a:lstStyle>
            <a:lvl1pPr marL="0" indent="0" algn="ctr">
              <a:buNone/>
              <a:defRPr sz="5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9600"/>
            </a:lvl2pPr>
            <a:lvl3pPr marL="1828800" indent="0">
              <a:buNone/>
              <a:defRPr sz="9600"/>
            </a:lvl3pPr>
            <a:lvl4pPr marL="2743200" indent="0">
              <a:buNone/>
              <a:defRPr sz="9600"/>
            </a:lvl4pPr>
            <a:lvl5pPr marL="3657600" indent="0">
              <a:buNone/>
              <a:defRPr sz="9600"/>
            </a:lvl5pPr>
          </a:lstStyle>
          <a:p>
            <a:pPr lvl="0"/>
            <a:r>
              <a:rPr lang="es-ES" dirty="0"/>
              <a:t>12.3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349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a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23303950" y="12780835"/>
            <a:ext cx="504000" cy="412158"/>
          </a:xfrm>
          <a:prstGeom prst="rect">
            <a:avLst/>
          </a:prstGeom>
        </p:spPr>
        <p:txBody>
          <a:bodyPr lIns="182880" tIns="91440" rIns="182880" bIns="91440"/>
          <a:lstStyle/>
          <a:p>
            <a:pPr defTabSz="1828800" eaLnBrk="1" fontAlgn="auto" hangingPunct="1">
              <a:spcBef>
                <a:spcPts val="0"/>
              </a:spcBef>
              <a:spcAft>
                <a:spcPts val="0"/>
              </a:spcAft>
            </a:pPr>
            <a:fld id="{EEA4495D-35CE-2741-BA1A-FCDF99A4A1F7}" type="slidenum">
              <a:rPr lang="es-ES_tradnl" sz="360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defTabSz="1828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_tradnl" sz="36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 hasCustomPrompt="1"/>
          </p:nvPr>
        </p:nvSpPr>
        <p:spPr>
          <a:xfrm>
            <a:off x="1400177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1</a:t>
            </a:r>
            <a:r>
              <a:rPr lang="es-ES"/>
              <a:t>// Apartado</a:t>
            </a:r>
            <a:endParaRPr lang="es-ES_tradnl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2" hasCustomPrompt="1"/>
          </p:nvPr>
        </p:nvSpPr>
        <p:spPr>
          <a:xfrm>
            <a:off x="1400177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/>
              <a:t>1.1 Titular apartado</a:t>
            </a:r>
            <a:endParaRPr lang="es-ES_tradnl" dirty="0"/>
          </a:p>
        </p:txBody>
      </p:sp>
      <p:sp>
        <p:nvSpPr>
          <p:cNvPr id="11" name="Marcador de texto 5"/>
          <p:cNvSpPr>
            <a:spLocks noGrp="1"/>
          </p:cNvSpPr>
          <p:nvPr>
            <p:ph type="body" sz="quarter" idx="13" hasCustomPrompt="1"/>
          </p:nvPr>
        </p:nvSpPr>
        <p:spPr>
          <a:xfrm>
            <a:off x="7296775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2// Apartado</a:t>
            </a:r>
            <a:endParaRPr lang="es-ES_tradnl" dirty="0"/>
          </a:p>
        </p:txBody>
      </p:sp>
      <p:sp>
        <p:nvSpPr>
          <p:cNvPr id="12" name="Marcador de texto 7"/>
          <p:cNvSpPr>
            <a:spLocks noGrp="1"/>
          </p:cNvSpPr>
          <p:nvPr>
            <p:ph type="body" sz="quarter" idx="14" hasCustomPrompt="1"/>
          </p:nvPr>
        </p:nvSpPr>
        <p:spPr>
          <a:xfrm>
            <a:off x="7296775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2.1 Titular apartado</a:t>
            </a:r>
            <a:endParaRPr lang="es-ES_tradnl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5" hasCustomPrompt="1"/>
          </p:nvPr>
        </p:nvSpPr>
        <p:spPr>
          <a:xfrm>
            <a:off x="13073731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3// Apartado</a:t>
            </a:r>
            <a:endParaRPr lang="es-ES_tradnl" dirty="0"/>
          </a:p>
        </p:txBody>
      </p:sp>
      <p:sp>
        <p:nvSpPr>
          <p:cNvPr id="18" name="Marcador de texto 7"/>
          <p:cNvSpPr>
            <a:spLocks noGrp="1"/>
          </p:cNvSpPr>
          <p:nvPr>
            <p:ph type="body" sz="quarter" idx="16" hasCustomPrompt="1"/>
          </p:nvPr>
        </p:nvSpPr>
        <p:spPr>
          <a:xfrm>
            <a:off x="13073731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3.1 Titular apartado</a:t>
            </a:r>
            <a:endParaRPr lang="es-ES_tradnl" dirty="0"/>
          </a:p>
        </p:txBody>
      </p:sp>
      <p:sp>
        <p:nvSpPr>
          <p:cNvPr id="19" name="Marcador de texto 5"/>
          <p:cNvSpPr>
            <a:spLocks noGrp="1"/>
          </p:cNvSpPr>
          <p:nvPr>
            <p:ph type="body" sz="quarter" idx="17" hasCustomPrompt="1"/>
          </p:nvPr>
        </p:nvSpPr>
        <p:spPr>
          <a:xfrm>
            <a:off x="18816505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4// Apartado</a:t>
            </a:r>
            <a:endParaRPr lang="es-ES_tradnl" dirty="0"/>
          </a:p>
        </p:txBody>
      </p:sp>
      <p:sp>
        <p:nvSpPr>
          <p:cNvPr id="20" name="Marcador de texto 7"/>
          <p:cNvSpPr>
            <a:spLocks noGrp="1"/>
          </p:cNvSpPr>
          <p:nvPr>
            <p:ph type="body" sz="quarter" idx="18" hasCustomPrompt="1"/>
          </p:nvPr>
        </p:nvSpPr>
        <p:spPr>
          <a:xfrm>
            <a:off x="18816505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4.1 Titular apartado</a:t>
            </a:r>
            <a:endParaRPr lang="es-ES_tradnl" dirty="0"/>
          </a:p>
        </p:txBody>
      </p:sp>
      <p:sp>
        <p:nvSpPr>
          <p:cNvPr id="13" name="Marcador de texto 10"/>
          <p:cNvSpPr>
            <a:spLocks noGrp="1"/>
          </p:cNvSpPr>
          <p:nvPr>
            <p:ph type="body" sz="quarter" idx="19" hasCustomPrompt="1"/>
          </p:nvPr>
        </p:nvSpPr>
        <p:spPr>
          <a:xfrm>
            <a:off x="1401304" y="1692101"/>
            <a:ext cx="21608328" cy="1483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Sumario</a:t>
            </a:r>
          </a:p>
        </p:txBody>
      </p:sp>
    </p:spTree>
    <p:extLst>
      <p:ext uri="{BB962C8B-B14F-4D97-AF65-F5344CB8AC3E}">
        <p14:creationId xmlns:p14="http://schemas.microsoft.com/office/powerpoint/2010/main" val="12911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182880" tIns="91440" rIns="182880" bIns="91440"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lIns="182880" tIns="91440" rIns="182880" bIns="9144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70486" y="12635504"/>
            <a:ext cx="753412" cy="73866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4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defTabSz="1828800" eaLnBrk="1" fontAlgn="auto" hangingPunct="1">
              <a:spcBef>
                <a:spcPts val="0"/>
              </a:spcBef>
              <a:spcAft>
                <a:spcPts val="0"/>
              </a:spcAft>
            </a:pPr>
            <a:fld id="{38C080AE-66C8-8249-B90B-B6D109566B0C}" type="slidenum">
              <a:rPr lang="en-US">
                <a:solidFill>
                  <a:srgbClr val="C1C1C1"/>
                </a:solidFill>
                <a:ea typeface="+mn-ea"/>
              </a:rPr>
              <a:pPr defTabSz="1828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C1C1C1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269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il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0"/>
          <p:cNvSpPr>
            <a:spLocks noGrp="1"/>
          </p:cNvSpPr>
          <p:nvPr>
            <p:ph type="body" sz="quarter" idx="13"/>
          </p:nvPr>
        </p:nvSpPr>
        <p:spPr>
          <a:xfrm>
            <a:off x="4044753" y="5083347"/>
            <a:ext cx="9787626" cy="66209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  <a:endParaRPr lang="es-ES_tradnl" dirty="0"/>
          </a:p>
        </p:txBody>
      </p:sp>
      <p:sp>
        <p:nvSpPr>
          <p:cNvPr id="6" name="Marcador de tex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4044753" y="1692101"/>
            <a:ext cx="12065314" cy="10843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Titular Presentación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12" hasCustomPrompt="1"/>
          </p:nvPr>
        </p:nvSpPr>
        <p:spPr>
          <a:xfrm>
            <a:off x="1400176" y="761420"/>
            <a:ext cx="15757524" cy="9306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0" i="0" u="sng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Titular presentación / Subtitular</a:t>
            </a:r>
            <a:endParaRPr lang="es-ES_tradnl" dirty="0"/>
          </a:p>
        </p:txBody>
      </p:sp>
      <p:sp>
        <p:nvSpPr>
          <p:cNvPr id="8" name="Marcador de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1400178" y="1851810"/>
            <a:ext cx="1924912" cy="924640"/>
          </a:xfrm>
          <a:prstGeom prst="rect">
            <a:avLst/>
          </a:prstGeom>
          <a:solidFill>
            <a:srgbClr val="A8D200"/>
          </a:solidFill>
        </p:spPr>
        <p:txBody>
          <a:bodyPr lIns="72000" tIns="72000" rIns="72000" bIns="72000"/>
          <a:lstStyle>
            <a:lvl1pPr marL="0" indent="0" algn="ctr">
              <a:buNone/>
              <a:defRPr sz="6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9600"/>
            </a:lvl2pPr>
            <a:lvl3pPr marL="1828800" indent="0">
              <a:buNone/>
              <a:defRPr sz="9600"/>
            </a:lvl3pPr>
            <a:lvl4pPr marL="2743200" indent="0">
              <a:buNone/>
              <a:defRPr sz="9600"/>
            </a:lvl4pPr>
            <a:lvl5pPr marL="3657600" indent="0">
              <a:buNone/>
              <a:defRPr sz="9600"/>
            </a:lvl5pPr>
          </a:lstStyle>
          <a:p>
            <a:pPr lvl="0"/>
            <a:r>
              <a:rPr lang="es-ES" dirty="0"/>
              <a:t>12.3</a:t>
            </a:r>
            <a:endParaRPr lang="es-ES_tradnl" dirty="0"/>
          </a:p>
        </p:txBody>
      </p:sp>
      <p:sp>
        <p:nvSpPr>
          <p:cNvPr id="9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044753" y="3707131"/>
            <a:ext cx="5117002" cy="770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5600" b="1">
                <a:solidFill>
                  <a:srgbClr val="A8D200"/>
                </a:solidFill>
              </a:defRPr>
            </a:lvl1pPr>
            <a:lvl2pPr marL="914400" indent="0">
              <a:buNone/>
              <a:defRPr sz="4000"/>
            </a:lvl2pPr>
            <a:lvl3pPr marL="1828800" indent="0">
              <a:buNone/>
              <a:defRPr sz="40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</a:lstStyle>
          <a:p>
            <a:pPr lvl="0"/>
            <a:r>
              <a:rPr lang="es-ES" dirty="0"/>
              <a:t>Subtitular</a:t>
            </a:r>
            <a:endParaRPr lang="es-ES_tradnl" dirty="0"/>
          </a:p>
        </p:txBody>
      </p:sp>
      <p:sp>
        <p:nvSpPr>
          <p:cNvPr id="10" name="Marcador de gráfico 9"/>
          <p:cNvSpPr>
            <a:spLocks noGrp="1"/>
          </p:cNvSpPr>
          <p:nvPr>
            <p:ph type="chart" sz="quarter" idx="16"/>
          </p:nvPr>
        </p:nvSpPr>
        <p:spPr>
          <a:xfrm>
            <a:off x="14281151" y="5083177"/>
            <a:ext cx="9442450" cy="6619874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558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61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56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2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11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2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857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28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371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14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056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899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74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88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51200" y="6400811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15200" y="6400811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64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28" indent="0">
              <a:buNone/>
              <a:defRPr sz="4800" b="1"/>
            </a:lvl2pPr>
            <a:lvl3pPr marL="2176857" indent="0">
              <a:buNone/>
              <a:defRPr sz="4300" b="1"/>
            </a:lvl3pPr>
            <a:lvl4pPr marL="3265285" indent="0">
              <a:buNone/>
              <a:defRPr sz="3800" b="1"/>
            </a:lvl4pPr>
            <a:lvl5pPr marL="4353714" indent="0">
              <a:buNone/>
              <a:defRPr sz="3800" b="1"/>
            </a:lvl5pPr>
            <a:lvl6pPr marL="5442142" indent="0">
              <a:buNone/>
              <a:defRPr sz="3800" b="1"/>
            </a:lvl6pPr>
            <a:lvl7pPr marL="6530568" indent="0">
              <a:buNone/>
              <a:defRPr sz="3800" b="1"/>
            </a:lvl7pPr>
            <a:lvl8pPr marL="7618992" indent="0">
              <a:buNone/>
              <a:defRPr sz="3800" b="1"/>
            </a:lvl8pPr>
            <a:lvl9pPr marL="8707425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48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28" indent="0">
              <a:buNone/>
              <a:defRPr sz="4800" b="1"/>
            </a:lvl2pPr>
            <a:lvl3pPr marL="2176857" indent="0">
              <a:buNone/>
              <a:defRPr sz="4300" b="1"/>
            </a:lvl3pPr>
            <a:lvl4pPr marL="3265285" indent="0">
              <a:buNone/>
              <a:defRPr sz="3800" b="1"/>
            </a:lvl4pPr>
            <a:lvl5pPr marL="4353714" indent="0">
              <a:buNone/>
              <a:defRPr sz="3800" b="1"/>
            </a:lvl5pPr>
            <a:lvl6pPr marL="5442142" indent="0">
              <a:buNone/>
              <a:defRPr sz="3800" b="1"/>
            </a:lvl6pPr>
            <a:lvl7pPr marL="6530568" indent="0">
              <a:buNone/>
              <a:defRPr sz="3800" b="1"/>
            </a:lvl7pPr>
            <a:lvl8pPr marL="7618992" indent="0">
              <a:buNone/>
              <a:defRPr sz="3800" b="1"/>
            </a:lvl8pPr>
            <a:lvl9pPr marL="8707425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48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2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317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11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7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428" indent="0">
              <a:buNone/>
              <a:defRPr sz="2900"/>
            </a:lvl2pPr>
            <a:lvl3pPr marL="2176857" indent="0">
              <a:buNone/>
              <a:defRPr sz="2400"/>
            </a:lvl3pPr>
            <a:lvl4pPr marL="3265285" indent="0">
              <a:buNone/>
              <a:defRPr sz="2100"/>
            </a:lvl4pPr>
            <a:lvl5pPr marL="4353714" indent="0">
              <a:buNone/>
              <a:defRPr sz="2100"/>
            </a:lvl5pPr>
            <a:lvl6pPr marL="5442142" indent="0">
              <a:buNone/>
              <a:defRPr sz="2100"/>
            </a:lvl6pPr>
            <a:lvl7pPr marL="6530568" indent="0">
              <a:buNone/>
              <a:defRPr sz="2100"/>
            </a:lvl7pPr>
            <a:lvl8pPr marL="7618992" indent="0">
              <a:buNone/>
              <a:defRPr sz="2100"/>
            </a:lvl8pPr>
            <a:lvl9pPr marL="8707425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06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428" indent="0">
              <a:buNone/>
              <a:defRPr sz="6700"/>
            </a:lvl2pPr>
            <a:lvl3pPr marL="2176857" indent="0">
              <a:buNone/>
              <a:defRPr sz="5700"/>
            </a:lvl3pPr>
            <a:lvl4pPr marL="3265285" indent="0">
              <a:buNone/>
              <a:defRPr sz="4800"/>
            </a:lvl4pPr>
            <a:lvl5pPr marL="4353714" indent="0">
              <a:buNone/>
              <a:defRPr sz="4800"/>
            </a:lvl5pPr>
            <a:lvl6pPr marL="5442142" indent="0">
              <a:buNone/>
              <a:defRPr sz="4800"/>
            </a:lvl6pPr>
            <a:lvl7pPr marL="6530568" indent="0">
              <a:buNone/>
              <a:defRPr sz="4800"/>
            </a:lvl7pPr>
            <a:lvl8pPr marL="7618992" indent="0">
              <a:buNone/>
              <a:defRPr sz="4800"/>
            </a:lvl8pPr>
            <a:lvl9pPr marL="8707425" indent="0">
              <a:buNone/>
              <a:defRPr sz="4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428" indent="0">
              <a:buNone/>
              <a:defRPr sz="2900"/>
            </a:lvl2pPr>
            <a:lvl3pPr marL="2176857" indent="0">
              <a:buNone/>
              <a:defRPr sz="2400"/>
            </a:lvl3pPr>
            <a:lvl4pPr marL="3265285" indent="0">
              <a:buNone/>
              <a:defRPr sz="2100"/>
            </a:lvl4pPr>
            <a:lvl5pPr marL="4353714" indent="0">
              <a:buNone/>
              <a:defRPr sz="2100"/>
            </a:lvl5pPr>
            <a:lvl6pPr marL="5442142" indent="0">
              <a:buNone/>
              <a:defRPr sz="2100"/>
            </a:lvl6pPr>
            <a:lvl7pPr marL="6530568" indent="0">
              <a:buNone/>
              <a:defRPr sz="2100"/>
            </a:lvl7pPr>
            <a:lvl8pPr marL="7618992" indent="0">
              <a:buNone/>
              <a:defRPr sz="2100"/>
            </a:lvl8pPr>
            <a:lvl9pPr marL="8707425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589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672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142400" y="1098550"/>
            <a:ext cx="14630400" cy="23406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51200" y="1098550"/>
            <a:ext cx="43484800" cy="23406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0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03" y="11647698"/>
            <a:ext cx="9904006" cy="155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5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686" tIns="108843" rIns="217686" bIns="10884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11"/>
            <a:ext cx="21945600" cy="9051926"/>
          </a:xfrm>
          <a:prstGeom prst="rect">
            <a:avLst/>
          </a:prstGeom>
        </p:spPr>
        <p:txBody>
          <a:bodyPr vert="horz" lIns="217686" tIns="108843" rIns="217686" bIns="10884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11"/>
            <a:ext cx="5689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EC9D-4369-4EC4-95F3-88922B4B0C1C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11"/>
            <a:ext cx="7721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11"/>
            <a:ext cx="5689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6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2176857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20" indent="-816320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697" indent="-680271" algn="l" defTabSz="2176857" rtl="0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071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500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7928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356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4782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209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1635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28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857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285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714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142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568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8992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425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ukru.kuran@airtie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sukru.kuran@airties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3" Type="http://schemas.openxmlformats.org/officeDocument/2006/relationships/hyperlink" Target="mailto:sukru.kuran@airties.com" TargetMode="Externa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image" Target="../media/image7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ukru.kuran@airties.co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sukru.kuran@airties.co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>
            <a:spLocks/>
          </p:cNvSpPr>
          <p:nvPr/>
        </p:nvSpPr>
        <p:spPr bwMode="auto">
          <a:xfrm>
            <a:off x="-27856" y="11030981"/>
            <a:ext cx="2438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sz="5400" b="1" dirty="0">
              <a:solidFill>
                <a:srgbClr val="3C3C3C"/>
              </a:solidFill>
              <a:latin typeface="Century Gothic" panose="020B0502020202020204" pitchFamily="34" charset="0"/>
              <a:ea typeface="Aleo" panose="020F0502020204030203" pitchFamily="34" charset="0"/>
              <a:cs typeface="Aleo" panose="020F0502020204030203" pitchFamily="34" charset="0"/>
              <a:sym typeface="Aleo" panose="020F0502020204030203" pitchFamily="34" charset="0"/>
            </a:endParaRPr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3530060" y="6281936"/>
            <a:ext cx="17039908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GB" sz="54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Pitch of the Project Proposal</a:t>
            </a:r>
          </a:p>
          <a:p>
            <a:pPr eaLnBrk="1" hangingPunct="1"/>
            <a:b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</a:br>
            <a:r>
              <a:rPr lang="tr-TR" sz="80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Wi-Excellence</a:t>
            </a:r>
            <a:endParaRPr lang="en-GB" sz="8000" b="1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3551040" y="733539"/>
            <a:ext cx="1778597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CELTIC-NEXT </a:t>
            </a:r>
            <a:br>
              <a:rPr lang="en-GB" sz="96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Proposers Brokerage Day</a:t>
            </a:r>
            <a:endParaRPr lang="en-GB" sz="3600" b="1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  <a:p>
            <a:pPr eaLnBrk="1" hangingPunct="1"/>
            <a:r>
              <a:rPr lang="en-GB" sz="70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24</a:t>
            </a:r>
            <a:r>
              <a:rPr lang="en-GB" sz="7000" baseline="300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th</a:t>
            </a:r>
            <a:r>
              <a:rPr lang="en-GB" sz="70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 February 2025, Barcelona  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8086009" y="11768479"/>
            <a:ext cx="7726346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tr-TR" sz="44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Mehmet Şükrü Kuran, Airties</a:t>
            </a:r>
            <a:br>
              <a:rPr lang="tr-TR" sz="44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</a:br>
            <a:r>
              <a:rPr lang="tr-TR" sz="44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sukru.kuran@airties.com</a:t>
            </a:r>
            <a:endParaRPr lang="en-GB" sz="4400" b="1" dirty="0">
              <a:solidFill>
                <a:schemeClr val="tx2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  <a:sym typeface="Lato" panose="020F050202020403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" t="12515"/>
          <a:stretch/>
        </p:blipFill>
        <p:spPr>
          <a:xfrm>
            <a:off x="288032" y="51738"/>
            <a:ext cx="4199112" cy="37099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34D466-F741-D50C-92B8-4116637C9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2760" y="593304"/>
            <a:ext cx="4983209" cy="1440160"/>
          </a:xfrm>
          <a:prstGeom prst="rect">
            <a:avLst/>
          </a:prstGeom>
        </p:spPr>
      </p:pic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C5D9074-5990-E42E-2319-186F5B93A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556" y="9505965"/>
            <a:ext cx="6826887" cy="19456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7D2DA-8750-50B8-9485-C63F0621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CBF033-0703-EB49-08B8-06BC91C8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de-DE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  <a:sym typeface="Gill Sans" charset="0"/>
              </a:rPr>
              <a:t>Teaser</a:t>
            </a:r>
            <a:endParaRPr lang="en-GB" sz="9200" b="1" dirty="0">
              <a:solidFill>
                <a:srgbClr val="0070C0"/>
              </a:solidFill>
              <a:ea typeface="Aleo" panose="020F0502020204030203" pitchFamily="34" charset="0"/>
              <a:cs typeface="Aleo" panose="020F0502020204030203" pitchFamily="34" charset="0"/>
              <a:sym typeface="Gill Sans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937DB-3456-835E-8E19-4A27A4D8F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2</a:t>
            </a:fld>
            <a:endParaRPr lang="en-GB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460F5-8EE5-3CB7-82E6-4D3A1267A7C9}"/>
              </a:ext>
            </a:extLst>
          </p:cNvPr>
          <p:cNvSpPr txBox="1"/>
          <p:nvPr/>
        </p:nvSpPr>
        <p:spPr>
          <a:xfrm>
            <a:off x="1966865" y="3833664"/>
            <a:ext cx="20522281" cy="8098916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algn="just"/>
            <a:r>
              <a:rPr lang="tr-TR" sz="4800" b="1" dirty="0">
                <a:solidFill>
                  <a:schemeClr val="tx1"/>
                </a:solidFill>
              </a:rPr>
              <a:t>What do I gain from this?</a:t>
            </a:r>
          </a:p>
          <a:p>
            <a:pPr algn="just"/>
            <a:r>
              <a:rPr lang="tr-TR" sz="4400" dirty="0">
                <a:solidFill>
                  <a:schemeClr val="tx1"/>
                </a:solidFill>
              </a:rPr>
              <a:t>Quantitatively evaluating QoS-sensitive-application-experience of end-users,  finding root cause of bad experience in the networking pipeline (i.e., Wi-Fi &amp; FWA), and proposing cures to alleviate these problems.</a:t>
            </a:r>
          </a:p>
          <a:p>
            <a:pPr algn="just"/>
            <a:endParaRPr lang="tr-TR" sz="4800" dirty="0">
              <a:solidFill>
                <a:schemeClr val="tx1"/>
              </a:solidFill>
            </a:endParaRPr>
          </a:p>
          <a:p>
            <a:pPr algn="just"/>
            <a:r>
              <a:rPr lang="tr-TR" sz="4800" b="1" dirty="0">
                <a:solidFill>
                  <a:schemeClr val="tx1"/>
                </a:solidFill>
              </a:rPr>
              <a:t>What is your value proposition?</a:t>
            </a:r>
          </a:p>
          <a:p>
            <a:pPr algn="just"/>
            <a:r>
              <a:rPr lang="tr-TR" sz="4400" dirty="0">
                <a:solidFill>
                  <a:schemeClr val="tx1"/>
                </a:solidFill>
              </a:rPr>
              <a:t>Measuring end-user experience, pinponting the problem, and proposing solutions</a:t>
            </a:r>
          </a:p>
          <a:p>
            <a:pPr algn="just"/>
            <a:endParaRPr lang="tr-TR" sz="4800" dirty="0">
              <a:solidFill>
                <a:schemeClr val="tx1"/>
              </a:solidFill>
            </a:endParaRPr>
          </a:p>
          <a:p>
            <a:pPr algn="just"/>
            <a:r>
              <a:rPr lang="tr-TR" sz="4800" b="1" dirty="0">
                <a:solidFill>
                  <a:schemeClr val="tx1"/>
                </a:solidFill>
              </a:rPr>
              <a:t>Why should I care?</a:t>
            </a:r>
          </a:p>
          <a:p>
            <a:pPr algn="just"/>
            <a:r>
              <a:rPr lang="tr-TR" sz="4400" dirty="0">
                <a:solidFill>
                  <a:schemeClr val="tx1"/>
                </a:solidFill>
              </a:rPr>
              <a:t>As an ISP or application vendor, if you want to increase end-user experience and reduce churn of customers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83B06-9F31-C0D9-6A41-FD99B9A174F2}"/>
              </a:ext>
            </a:extLst>
          </p:cNvPr>
          <p:cNvSpPr/>
          <p:nvPr/>
        </p:nvSpPr>
        <p:spPr>
          <a:xfrm>
            <a:off x="1174776" y="12834664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www.celticnext.eu                                       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Wi-Excellence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Mehmet Şükrü Kuran, Airties,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sukru.kuran@airties.com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BF6A3-6A8F-8596-C1BB-6E9CA41A9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50477"/>
            <a:ext cx="8973395" cy="2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11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de-DE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</a:rPr>
              <a:t>Organisation Profile</a:t>
            </a:r>
            <a:endParaRPr lang="en-GB" sz="9200" b="1" dirty="0">
              <a:solidFill>
                <a:srgbClr val="0070C0"/>
              </a:solidFill>
              <a:ea typeface="Aleo" panose="020F0502020204030203" pitchFamily="34" charset="0"/>
              <a:cs typeface="Aleo" panose="020F050202020403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3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58752" y="3823494"/>
            <a:ext cx="14451853" cy="8345137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dirty="0" err="1"/>
              <a:t>Airties</a:t>
            </a:r>
            <a:r>
              <a:rPr lang="en-US" sz="4400" dirty="0"/>
              <a:t> provides managed Wi-Fi solutions for the Tier 1 Internet Service Providers (ISPs) across the globe. </a:t>
            </a:r>
            <a:endParaRPr lang="tr-TR" sz="4400" dirty="0"/>
          </a:p>
          <a:p>
            <a:pPr algn="just"/>
            <a:endParaRPr lang="tr-TR" sz="44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dirty="0"/>
              <a:t>Currently, </a:t>
            </a:r>
            <a:r>
              <a:rPr lang="en-US" sz="4400" dirty="0" err="1"/>
              <a:t>Airties</a:t>
            </a:r>
            <a:r>
              <a:rPr lang="en-US" sz="4400" dirty="0"/>
              <a:t> integrates into and remotely manages more than 35 million home Gateways mostly in USA and Europe. </a:t>
            </a:r>
            <a:endParaRPr lang="tr-TR" sz="4400" dirty="0"/>
          </a:p>
          <a:p>
            <a:pPr algn="just"/>
            <a:endParaRPr lang="tr-TR" sz="44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dirty="0" err="1"/>
              <a:t>Airties</a:t>
            </a:r>
            <a:r>
              <a:rPr lang="en-US" sz="4400" dirty="0"/>
              <a:t>’ SW solutions optimize Wi-Fi connections and home networks, leading optimized user experience. </a:t>
            </a:r>
            <a:endParaRPr lang="tr-TR" sz="4400" dirty="0"/>
          </a:p>
          <a:p>
            <a:pPr algn="just"/>
            <a:endParaRPr lang="tr-TR" sz="44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dirty="0" err="1"/>
              <a:t>Airties</a:t>
            </a:r>
            <a:r>
              <a:rPr lang="en-US" sz="4400" dirty="0"/>
              <a:t> utilizes AI-powered methods for optimization of home networks.</a:t>
            </a:r>
            <a:endParaRPr lang="en-GB" sz="13800" i="1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4776" y="12834664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www.celticnext.eu                                       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Wi-Excellence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Mehmet Şükrü Kuran, Airties,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sukru.kuran@airties.com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93DED6-D01F-B5CE-37EF-94916D6C4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50477"/>
            <a:ext cx="8973395" cy="2285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4415CE-5400-BA8A-A6D5-2E7A801A0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0605" y="4337720"/>
            <a:ext cx="8357937" cy="6739323"/>
          </a:xfrm>
          <a:prstGeom prst="rect">
            <a:avLst/>
          </a:prstGeom>
        </p:spPr>
      </p:pic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AEDE49C-51DE-8B9A-7DBC-3476FBAA8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556" y="2314722"/>
            <a:ext cx="6826887" cy="194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6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B21A6-78F0-6C7C-92CC-349351AFE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7FDE0-51C4-CB00-C7DB-7F3D1373A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</a:rPr>
              <a:t>Proposal Introduction (1)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6468AD-EB0E-0D32-E430-73D7ABC7C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4</a:t>
            </a:fld>
            <a:endParaRPr lang="en-GB" alt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4931FC9-ACDE-718D-A1E1-7676F4828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6496" y="269999"/>
            <a:ext cx="7456487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E6D875-4822-876A-ABAD-ABF75893E760}"/>
              </a:ext>
            </a:extLst>
          </p:cNvPr>
          <p:cNvSpPr/>
          <p:nvPr/>
        </p:nvSpPr>
        <p:spPr>
          <a:xfrm>
            <a:off x="1174776" y="12834664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www.celticnext.eu                                       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Wi-Excellence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Mehmet Şükrü Kuran, Airties,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sukru.kuran@airties.com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B351C9-B68D-2A39-DEE9-825DC3302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107505"/>
            <a:ext cx="8973395" cy="2285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045FAC7-BD1E-E9B9-71DD-F04DC357B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38882" y="4959391"/>
            <a:ext cx="7205846" cy="662473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ABD7B48-6813-B3E2-1F01-87E1E76240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339082" y="7695695"/>
            <a:ext cx="1186694" cy="1186694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CA04350-99BD-641F-3915-4FA5CEFD0E41}"/>
              </a:ext>
            </a:extLst>
          </p:cNvPr>
          <p:cNvSpPr txBox="1">
            <a:spLocks/>
          </p:cNvSpPr>
          <p:nvPr/>
        </p:nvSpPr>
        <p:spPr>
          <a:xfrm>
            <a:off x="13093010" y="8849597"/>
            <a:ext cx="1852173" cy="640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Wi-Fi RG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6AC2BB-E279-73E9-6585-50CD00466A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4462" y="6975615"/>
            <a:ext cx="2720133" cy="2720133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43153201-AD54-577D-33FE-0EAF82D79B57}"/>
              </a:ext>
            </a:extLst>
          </p:cNvPr>
          <p:cNvSpPr txBox="1">
            <a:spLocks/>
          </p:cNvSpPr>
          <p:nvPr/>
        </p:nvSpPr>
        <p:spPr>
          <a:xfrm>
            <a:off x="6308114" y="9490521"/>
            <a:ext cx="2910518" cy="130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/>
              <a:t>ISP Core network</a:t>
            </a:r>
            <a:endParaRPr lang="en-US" sz="3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657140-8B11-D619-0851-8F4444471E52}"/>
              </a:ext>
            </a:extLst>
          </p:cNvPr>
          <p:cNvSpPr/>
          <p:nvPr/>
        </p:nvSpPr>
        <p:spPr>
          <a:xfrm>
            <a:off x="12384883" y="8062217"/>
            <a:ext cx="625398" cy="782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84AAB8-970A-5057-87C3-15060A0BA602}"/>
              </a:ext>
            </a:extLst>
          </p:cNvPr>
          <p:cNvCxnSpPr>
            <a:cxnSpLocks/>
          </p:cNvCxnSpPr>
          <p:nvPr/>
        </p:nvCxnSpPr>
        <p:spPr>
          <a:xfrm flipH="1" flipV="1">
            <a:off x="9414822" y="8484850"/>
            <a:ext cx="3678188" cy="16171"/>
          </a:xfrm>
          <a:prstGeom prst="straightConnector1">
            <a:avLst/>
          </a:prstGeom>
          <a:noFill/>
          <a:ln w="57150" cap="flat" cmpd="sng" algn="ctr">
            <a:solidFill>
              <a:srgbClr val="F4951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684DF136-872F-08D9-EEED-17A4A8BD76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678797" y="7524033"/>
            <a:ext cx="1167229" cy="116722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3C73823-6C1B-91AA-8CEE-B28B7FB1BD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001887" y="9056656"/>
            <a:ext cx="994848" cy="994848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F994FF-B755-1D23-314D-B21EC3C8FDDC}"/>
              </a:ext>
            </a:extLst>
          </p:cNvPr>
          <p:cNvCxnSpPr>
            <a:cxnSpLocks/>
          </p:cNvCxnSpPr>
          <p:nvPr/>
        </p:nvCxnSpPr>
        <p:spPr>
          <a:xfrm flipH="1">
            <a:off x="14817402" y="8346713"/>
            <a:ext cx="619894" cy="138137"/>
          </a:xfrm>
          <a:prstGeom prst="straightConnector1">
            <a:avLst/>
          </a:prstGeom>
          <a:noFill/>
          <a:ln w="57150" cap="flat" cmpd="sng" algn="ctr">
            <a:solidFill>
              <a:srgbClr val="F4951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F020E89-5E3B-D770-F208-149047FCEBAD}"/>
              </a:ext>
            </a:extLst>
          </p:cNvPr>
          <p:cNvCxnSpPr>
            <a:cxnSpLocks/>
          </p:cNvCxnSpPr>
          <p:nvPr/>
        </p:nvCxnSpPr>
        <p:spPr>
          <a:xfrm flipH="1" flipV="1">
            <a:off x="14771848" y="8691262"/>
            <a:ext cx="1230039" cy="587889"/>
          </a:xfrm>
          <a:prstGeom prst="straightConnector1">
            <a:avLst/>
          </a:prstGeom>
          <a:noFill/>
          <a:ln w="57150" cap="flat" cmpd="sng" algn="ctr">
            <a:solidFill>
              <a:srgbClr val="F4951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BFDFB713-133D-1742-5F93-6A7BB8F51C14}"/>
              </a:ext>
            </a:extLst>
          </p:cNvPr>
          <p:cNvSpPr txBox="1">
            <a:spLocks/>
          </p:cNvSpPr>
          <p:nvPr/>
        </p:nvSpPr>
        <p:spPr>
          <a:xfrm>
            <a:off x="1942053" y="6957425"/>
            <a:ext cx="2910518" cy="130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/>
              <a:t>Application</a:t>
            </a:r>
            <a:br>
              <a:rPr lang="tr-TR" sz="3600" dirty="0"/>
            </a:br>
            <a:r>
              <a:rPr lang="tr-TR" sz="3600" dirty="0"/>
              <a:t>Server</a:t>
            </a:r>
            <a:endParaRPr lang="en-US" sz="3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925BAA2-B0D2-43D9-201E-142E5E567913}"/>
              </a:ext>
            </a:extLst>
          </p:cNvPr>
          <p:cNvCxnSpPr>
            <a:cxnSpLocks/>
          </p:cNvCxnSpPr>
          <p:nvPr/>
        </p:nvCxnSpPr>
        <p:spPr>
          <a:xfrm flipH="1" flipV="1">
            <a:off x="4517539" y="6376560"/>
            <a:ext cx="1956923" cy="1319135"/>
          </a:xfrm>
          <a:prstGeom prst="straightConnector1">
            <a:avLst/>
          </a:prstGeom>
          <a:noFill/>
          <a:ln w="57150" cap="flat" cmpd="sng" algn="ctr">
            <a:solidFill>
              <a:srgbClr val="F4951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8EE6235A-AB0F-7D68-76A3-9A348456AB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326904" y="5103407"/>
            <a:ext cx="1956923" cy="1956923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34C8EA3A-95BC-9E5A-FAC8-4FFDB9C55A22}"/>
              </a:ext>
            </a:extLst>
          </p:cNvPr>
          <p:cNvGrpSpPr/>
          <p:nvPr/>
        </p:nvGrpSpPr>
        <p:grpSpPr>
          <a:xfrm>
            <a:off x="4127104" y="3545632"/>
            <a:ext cx="5091528" cy="2213180"/>
            <a:chOff x="4127104" y="3545632"/>
            <a:chExt cx="5091528" cy="221318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9DABAD3-644B-BA99-3650-0871C4756AEB}"/>
                </a:ext>
              </a:extLst>
            </p:cNvPr>
            <p:cNvSpPr txBox="1"/>
            <p:nvPr/>
          </p:nvSpPr>
          <p:spPr>
            <a:xfrm>
              <a:off x="4764983" y="3868648"/>
              <a:ext cx="367818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4400" dirty="0"/>
                <a:t>Session quality is 65/100</a:t>
              </a:r>
            </a:p>
          </p:txBody>
        </p:sp>
        <p:sp>
          <p:nvSpPr>
            <p:cNvPr id="33" name="Thought Bubble: Cloud 32">
              <a:extLst>
                <a:ext uri="{FF2B5EF4-FFF2-40B4-BE49-F238E27FC236}">
                  <a16:creationId xmlns:a16="http://schemas.microsoft.com/office/drawing/2014/main" id="{547460B4-0EE3-52A4-8EA2-264E52C60EA1}"/>
                </a:ext>
              </a:extLst>
            </p:cNvPr>
            <p:cNvSpPr/>
            <p:nvPr/>
          </p:nvSpPr>
          <p:spPr>
            <a:xfrm>
              <a:off x="4127104" y="3545632"/>
              <a:ext cx="5091528" cy="2213180"/>
            </a:xfrm>
            <a:prstGeom prst="cloudCallout">
              <a:avLst>
                <a:gd name="adj1" fmla="val -43282"/>
                <a:gd name="adj2" fmla="val 478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9DF5DF5-D187-0FAA-90F0-8518631D2DFF}"/>
              </a:ext>
            </a:extLst>
          </p:cNvPr>
          <p:cNvSpPr/>
          <p:nvPr/>
        </p:nvSpPr>
        <p:spPr>
          <a:xfrm rot="19398877">
            <a:off x="13195119" y="6804245"/>
            <a:ext cx="625398" cy="782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81A5C67-F049-A9EA-C718-2CBA161815D2}"/>
              </a:ext>
            </a:extLst>
          </p:cNvPr>
          <p:cNvGrpSpPr/>
          <p:nvPr/>
        </p:nvGrpSpPr>
        <p:grpSpPr>
          <a:xfrm>
            <a:off x="9997290" y="3983102"/>
            <a:ext cx="5091528" cy="2213180"/>
            <a:chOff x="9997290" y="3983102"/>
            <a:chExt cx="5091528" cy="221318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051CE24-7B5A-407C-DDDA-FD8BD5DF4A08}"/>
                </a:ext>
              </a:extLst>
            </p:cNvPr>
            <p:cNvSpPr txBox="1"/>
            <p:nvPr/>
          </p:nvSpPr>
          <p:spPr>
            <a:xfrm>
              <a:off x="10428986" y="4282026"/>
              <a:ext cx="422813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4400" dirty="0"/>
                <a:t>Wi-Fi has</a:t>
              </a:r>
              <a:br>
                <a:rPr lang="tr-TR" sz="4400" dirty="0"/>
              </a:br>
              <a:r>
                <a:rPr lang="tr-TR" sz="4400" dirty="0"/>
                <a:t>some problems</a:t>
              </a:r>
            </a:p>
          </p:txBody>
        </p:sp>
        <p:sp>
          <p:nvSpPr>
            <p:cNvPr id="34" name="Thought Bubble: Cloud 33">
              <a:extLst>
                <a:ext uri="{FF2B5EF4-FFF2-40B4-BE49-F238E27FC236}">
                  <a16:creationId xmlns:a16="http://schemas.microsoft.com/office/drawing/2014/main" id="{09741C78-7E0E-CE7B-B512-5542A46553CE}"/>
                </a:ext>
              </a:extLst>
            </p:cNvPr>
            <p:cNvSpPr/>
            <p:nvPr/>
          </p:nvSpPr>
          <p:spPr>
            <a:xfrm>
              <a:off x="9997290" y="3983102"/>
              <a:ext cx="5091528" cy="2213180"/>
            </a:xfrm>
            <a:prstGeom prst="cloudCallout">
              <a:avLst>
                <a:gd name="adj1" fmla="val 22195"/>
                <a:gd name="adj2" fmla="val 121892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pic>
        <p:nvPicPr>
          <p:cNvPr id="37" name="Graphic 36">
            <a:extLst>
              <a:ext uri="{FF2B5EF4-FFF2-40B4-BE49-F238E27FC236}">
                <a16:creationId xmlns:a16="http://schemas.microsoft.com/office/drawing/2014/main" id="{87CF50BC-304A-60E6-6FD4-2453EDF2DD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897302" y="7515695"/>
            <a:ext cx="1175567" cy="1175567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D7D0DC2-EB2F-D086-B7C2-E1F9398D08FE}"/>
              </a:ext>
            </a:extLst>
          </p:cNvPr>
          <p:cNvCxnSpPr>
            <a:cxnSpLocks/>
          </p:cNvCxnSpPr>
          <p:nvPr/>
        </p:nvCxnSpPr>
        <p:spPr>
          <a:xfrm flipH="1">
            <a:off x="17147135" y="8201835"/>
            <a:ext cx="2504542" cy="0"/>
          </a:xfrm>
          <a:prstGeom prst="straightConnector1">
            <a:avLst/>
          </a:prstGeom>
          <a:noFill/>
          <a:ln w="57150" cap="flat" cmpd="sng" algn="ctr">
            <a:solidFill>
              <a:srgbClr val="F4951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EFF5E5-B927-2DD3-FA5B-10E444ABC7A3}"/>
              </a:ext>
            </a:extLst>
          </p:cNvPr>
          <p:cNvGrpSpPr/>
          <p:nvPr/>
        </p:nvGrpSpPr>
        <p:grpSpPr>
          <a:xfrm>
            <a:off x="18703246" y="3892645"/>
            <a:ext cx="5091528" cy="2213180"/>
            <a:chOff x="18703246" y="3892645"/>
            <a:chExt cx="5091528" cy="2213180"/>
          </a:xfrm>
        </p:grpSpPr>
        <p:sp>
          <p:nvSpPr>
            <p:cNvPr id="40" name="Thought Bubble: Cloud 39">
              <a:extLst>
                <a:ext uri="{FF2B5EF4-FFF2-40B4-BE49-F238E27FC236}">
                  <a16:creationId xmlns:a16="http://schemas.microsoft.com/office/drawing/2014/main" id="{42E2C0E7-872F-82CC-7437-3363E3EA2DC6}"/>
                </a:ext>
              </a:extLst>
            </p:cNvPr>
            <p:cNvSpPr/>
            <p:nvPr/>
          </p:nvSpPr>
          <p:spPr>
            <a:xfrm>
              <a:off x="18703246" y="3892645"/>
              <a:ext cx="5091528" cy="2213180"/>
            </a:xfrm>
            <a:prstGeom prst="cloudCallout">
              <a:avLst>
                <a:gd name="adj1" fmla="val -11853"/>
                <a:gd name="adj2" fmla="val 107259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6A0039-0D4C-221F-DF5F-144A6392D8A5}"/>
                </a:ext>
              </a:extLst>
            </p:cNvPr>
            <p:cNvSpPr txBox="1"/>
            <p:nvPr/>
          </p:nvSpPr>
          <p:spPr>
            <a:xfrm>
              <a:off x="19155683" y="4188767"/>
              <a:ext cx="422813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4400" dirty="0"/>
                <a:t>Terrible experience </a:t>
              </a:r>
              <a:r>
                <a:rPr lang="tr-TR" sz="4400" dirty="0">
                  <a:sym typeface="Wingdings" panose="05000000000000000000" pitchFamily="2" charset="2"/>
                </a:rPr>
                <a:t></a:t>
              </a:r>
              <a:endParaRPr lang="tr-TR" sz="4400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EEB2872-DCAF-7B03-C059-AAE77835045A}"/>
              </a:ext>
            </a:extLst>
          </p:cNvPr>
          <p:cNvSpPr txBox="1"/>
          <p:nvPr/>
        </p:nvSpPr>
        <p:spPr>
          <a:xfrm>
            <a:off x="13093010" y="11043549"/>
            <a:ext cx="42281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i="1" dirty="0">
                <a:solidFill>
                  <a:srgbClr val="C00000"/>
                </a:solidFill>
              </a:rPr>
              <a:t>No idea about app. experience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991825-4495-EE99-B12D-896B333C1A11}"/>
              </a:ext>
            </a:extLst>
          </p:cNvPr>
          <p:cNvSpPr txBox="1"/>
          <p:nvPr/>
        </p:nvSpPr>
        <p:spPr>
          <a:xfrm>
            <a:off x="1219200" y="8659296"/>
            <a:ext cx="42281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i="1" dirty="0">
                <a:solidFill>
                  <a:srgbClr val="C00000"/>
                </a:solidFill>
              </a:rPr>
              <a:t>No idea about wireless edge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7E55336-964D-A3FC-ED27-FA01BD4D190F}"/>
              </a:ext>
            </a:extLst>
          </p:cNvPr>
          <p:cNvGrpSpPr/>
          <p:nvPr/>
        </p:nvGrpSpPr>
        <p:grpSpPr>
          <a:xfrm>
            <a:off x="4822854" y="6107010"/>
            <a:ext cx="7369146" cy="1775917"/>
            <a:chOff x="4822854" y="6107010"/>
            <a:chExt cx="7369146" cy="1775917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18F85EC-0DDE-F94B-1075-AE6799E59D2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854" y="6107010"/>
              <a:ext cx="7369146" cy="1775917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ontent Placeholder 1">
              <a:extLst>
                <a:ext uri="{FF2B5EF4-FFF2-40B4-BE49-F238E27FC236}">
                  <a16:creationId xmlns:a16="http://schemas.microsoft.com/office/drawing/2014/main" id="{D08A0464-CC6B-0225-18D0-7CB636446E26}"/>
                </a:ext>
              </a:extLst>
            </p:cNvPr>
            <p:cNvSpPr txBox="1">
              <a:spLocks/>
            </p:cNvSpPr>
            <p:nvPr/>
          </p:nvSpPr>
          <p:spPr>
            <a:xfrm rot="851315">
              <a:off x="7272165" y="6122997"/>
              <a:ext cx="2910518" cy="75972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tr-TR" sz="3600" u="sng" dirty="0"/>
                <a:t>&lt;App quality&gt;</a:t>
              </a:r>
              <a:endParaRPr lang="en-US" sz="3600" u="sng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8DB3BDD-33BF-7E6C-4762-7BF178820008}"/>
              </a:ext>
            </a:extLst>
          </p:cNvPr>
          <p:cNvGrpSpPr/>
          <p:nvPr/>
        </p:nvGrpSpPr>
        <p:grpSpPr>
          <a:xfrm>
            <a:off x="9312827" y="9125565"/>
            <a:ext cx="3072056" cy="2252011"/>
            <a:chOff x="9312827" y="9125565"/>
            <a:chExt cx="3072056" cy="225201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A6D16B7-A483-53EE-1523-862E96817B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14822" y="9125565"/>
              <a:ext cx="2621484" cy="0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Content Placeholder 1">
              <a:extLst>
                <a:ext uri="{FF2B5EF4-FFF2-40B4-BE49-F238E27FC236}">
                  <a16:creationId xmlns:a16="http://schemas.microsoft.com/office/drawing/2014/main" id="{B427512C-3F03-8632-8FAC-6C52F8D6F698}"/>
                </a:ext>
              </a:extLst>
            </p:cNvPr>
            <p:cNvSpPr txBox="1">
              <a:spLocks/>
            </p:cNvSpPr>
            <p:nvPr/>
          </p:nvSpPr>
          <p:spPr>
            <a:xfrm>
              <a:off x="9312827" y="9514889"/>
              <a:ext cx="3072056" cy="186268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tr-TR" sz="3600" u="sng" dirty="0">
                  <a:solidFill>
                    <a:srgbClr val="00B050"/>
                  </a:solidFill>
                </a:rPr>
                <a:t>&lt;Quality, network state, cure&gt;</a:t>
              </a:r>
              <a:endParaRPr lang="en-US" sz="3600" u="sng" dirty="0">
                <a:solidFill>
                  <a:srgbClr val="00B050"/>
                </a:solidFill>
              </a:endParaRPr>
            </a:p>
          </p:txBody>
        </p:sp>
      </p:grpSp>
      <p:sp>
        <p:nvSpPr>
          <p:cNvPr id="59" name="Content Placeholder 1">
            <a:extLst>
              <a:ext uri="{FF2B5EF4-FFF2-40B4-BE49-F238E27FC236}">
                <a16:creationId xmlns:a16="http://schemas.microsoft.com/office/drawing/2014/main" id="{BC157FA7-730D-90B3-9D90-57074945A5BF}"/>
              </a:ext>
            </a:extLst>
          </p:cNvPr>
          <p:cNvSpPr txBox="1">
            <a:spLocks/>
          </p:cNvSpPr>
          <p:nvPr/>
        </p:nvSpPr>
        <p:spPr>
          <a:xfrm>
            <a:off x="19079109" y="8696782"/>
            <a:ext cx="2967095" cy="1371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/>
              <a:t>User running application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486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1C800-5D05-2AA3-3BCF-60B2EC186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B0D61-4295-7BF5-2721-2B00CDE4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</a:rPr>
              <a:t>Proposal Introduction (2)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954264-1F22-9F4A-860E-4C3D2345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5</a:t>
            </a:fld>
            <a:endParaRPr lang="en-GB" alt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21C5482-5464-497C-9930-AD964F101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6496" y="269999"/>
            <a:ext cx="7456487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267B96-8FB1-2C30-A649-DC00E0EBEFA7}"/>
              </a:ext>
            </a:extLst>
          </p:cNvPr>
          <p:cNvSpPr/>
          <p:nvPr/>
        </p:nvSpPr>
        <p:spPr>
          <a:xfrm>
            <a:off x="1174776" y="12834664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www.celticnext.eu                                       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Wi-Excellence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Mehmet Şükrü Kuran, Airties,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sukru.kuran@airties.com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FE991-2729-08EB-9828-9B8F19A1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107505"/>
            <a:ext cx="8973395" cy="2285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CA96F8-54CB-997B-1A54-F81B0505307A}"/>
              </a:ext>
            </a:extLst>
          </p:cNvPr>
          <p:cNvSpPr txBox="1"/>
          <p:nvPr/>
        </p:nvSpPr>
        <p:spPr>
          <a:xfrm>
            <a:off x="1160712" y="3182718"/>
            <a:ext cx="22004088" cy="5636704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noProof="0" dirty="0"/>
              <a:t>A framework for quantitively measuring application </a:t>
            </a:r>
            <a:r>
              <a:rPr lang="en-US" sz="4400" noProof="0" dirty="0" err="1"/>
              <a:t>QoE</a:t>
            </a:r>
            <a:r>
              <a:rPr lang="en-US" sz="4400" noProof="0" dirty="0"/>
              <a:t> using application vendor information, crisscrossing them with wireless edge issues, and proposing cures.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noProof="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noProof="0" dirty="0"/>
              <a:t>Improved end-user Internet experience, improved end-user </a:t>
            </a:r>
            <a:r>
              <a:rPr lang="en-US" sz="4400" noProof="0" dirty="0" err="1"/>
              <a:t>QoE</a:t>
            </a:r>
            <a:r>
              <a:rPr lang="en-US" sz="4400" noProof="0" dirty="0"/>
              <a:t> on QoS-sensitive applications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4400" noProof="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400" b="1" noProof="0" dirty="0">
                <a:solidFill>
                  <a:srgbClr val="C00000"/>
                </a:solidFill>
              </a:rPr>
              <a:t>Self-healing</a:t>
            </a:r>
            <a:r>
              <a:rPr lang="en-US" sz="4400" noProof="0" dirty="0"/>
              <a:t> wireless edge and fixed wireless access that works on quantitative quality data</a:t>
            </a:r>
          </a:p>
          <a:p>
            <a:pPr algn="just"/>
            <a:endParaRPr lang="en-US" sz="4400" noProof="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3A68AD6-7A94-C421-B801-87B1E3400A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832900"/>
              </p:ext>
            </p:extLst>
          </p:nvPr>
        </p:nvGraphicFramePr>
        <p:xfrm>
          <a:off x="4911380" y="8370168"/>
          <a:ext cx="15633548" cy="3698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676925" imgH="1343127" progId="Excel.Sheet.12">
                  <p:embed/>
                </p:oleObj>
              </mc:Choice>
              <mc:Fallback>
                <p:oleObj name="Worksheet" r:id="rId5" imgW="5676925" imgH="1343127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3A68AD6-7A94-C421-B801-87B1E3400A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11380" y="8370168"/>
                        <a:ext cx="15633548" cy="3698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717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</a:rPr>
              <a:t>Partners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38872" y="6770220"/>
            <a:ext cx="19202133" cy="4959595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endParaRPr lang="tr-TR" sz="4400" dirty="0">
              <a:solidFill>
                <a:schemeClr val="tx1"/>
              </a:solidFill>
            </a:endParaRPr>
          </a:p>
          <a:p>
            <a:r>
              <a:rPr lang="tr-TR" sz="4400" dirty="0">
                <a:solidFill>
                  <a:schemeClr val="tx1"/>
                </a:solidFill>
              </a:rPr>
              <a:t>Looking for partners (</a:t>
            </a:r>
            <a:r>
              <a:rPr lang="tr-TR" sz="4000" i="1" dirty="0">
                <a:solidFill>
                  <a:schemeClr val="tx1"/>
                </a:solidFill>
              </a:rPr>
              <a:t>Türkiye consortium is already full</a:t>
            </a:r>
            <a:r>
              <a:rPr lang="tr-TR" sz="4400" dirty="0">
                <a:solidFill>
                  <a:schemeClr val="tx1"/>
                </a:solidFill>
              </a:rPr>
              <a:t>)</a:t>
            </a:r>
          </a:p>
          <a:p>
            <a:endParaRPr lang="tr-TR" sz="4400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r-TR" sz="4400" u="sng" dirty="0">
                <a:solidFill>
                  <a:schemeClr val="tx1"/>
                </a:solidFill>
                <a:highlight>
                  <a:srgbClr val="FFFF00"/>
                </a:highlight>
              </a:rPr>
              <a:t>Application vendors</a:t>
            </a:r>
            <a:r>
              <a:rPr lang="tr-TR" sz="4400" dirty="0">
                <a:solidFill>
                  <a:schemeClr val="tx1"/>
                </a:solidFill>
              </a:rPr>
              <a:t> of QoS-sensitive applications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r-TR" sz="4400" u="sng" dirty="0">
                <a:solidFill>
                  <a:schemeClr val="tx1"/>
                </a:solidFill>
                <a:highlight>
                  <a:srgbClr val="FFFF00"/>
                </a:highlight>
              </a:rPr>
              <a:t>STA vendors</a:t>
            </a:r>
            <a:r>
              <a:rPr lang="tr-TR" sz="4400" dirty="0">
                <a:solidFill>
                  <a:schemeClr val="tx1"/>
                </a:solidFill>
              </a:rPr>
              <a:t> for which QoS-sensitive applications are critical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r-TR" sz="4400" u="sng" dirty="0">
                <a:solidFill>
                  <a:schemeClr val="tx1"/>
                </a:solidFill>
                <a:highlight>
                  <a:srgbClr val="FFFF00"/>
                </a:highlight>
              </a:rPr>
              <a:t>ISPs, Cellular and Broadband operators</a:t>
            </a:r>
            <a:r>
              <a:rPr lang="tr-TR" sz="4400" dirty="0">
                <a:solidFill>
                  <a:schemeClr val="tx1"/>
                </a:solidFill>
              </a:rPr>
              <a:t> focusing on QoS/QoE of their customers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tr-TR" sz="4400" u="sng" dirty="0">
                <a:solidFill>
                  <a:schemeClr val="tx1"/>
                </a:solidFill>
                <a:highlight>
                  <a:srgbClr val="FFFF00"/>
                </a:highlight>
              </a:rPr>
              <a:t>Research bodies</a:t>
            </a:r>
            <a:r>
              <a:rPr lang="tr-TR" sz="4400" dirty="0">
                <a:solidFill>
                  <a:schemeClr val="tx1"/>
                </a:solidFill>
              </a:rPr>
              <a:t> for evaluating QoS/QoE</a:t>
            </a:r>
            <a:endParaRPr lang="en-GB" sz="4400" dirty="0">
              <a:solidFill>
                <a:schemeClr val="tx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6496" y="269999"/>
            <a:ext cx="7456487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74776" y="12834664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www.celticnext.eu                                       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Wi-Excellence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Mehmet Şükrü Kuran, Airties,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sukru.kuran@airties.com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8A7A4-0B3E-AD83-7DAF-865E628AA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107505"/>
            <a:ext cx="8973395" cy="2285999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E03D98F-F692-B8BF-7875-7D52ACEAD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000" y="3646121"/>
            <a:ext cx="6826887" cy="1945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98AF4E-FEF6-7F2E-D077-E0F74AC6CADC}"/>
              </a:ext>
            </a:extLst>
          </p:cNvPr>
          <p:cNvSpPr txBox="1"/>
          <p:nvPr/>
        </p:nvSpPr>
        <p:spPr>
          <a:xfrm>
            <a:off x="3319890" y="5615782"/>
            <a:ext cx="6569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dirty="0"/>
              <a:t>Managed Wi-Fi Solutions </a:t>
            </a:r>
          </a:p>
        </p:txBody>
      </p:sp>
      <p:pic>
        <p:nvPicPr>
          <p:cNvPr id="10" name="Picture 9" descr="A red flag with a white crescent and a star&#10;&#10;AI-generated content may be incorrect.">
            <a:extLst>
              <a:ext uri="{FF2B5EF4-FFF2-40B4-BE49-F238E27FC236}">
                <a16:creationId xmlns:a16="http://schemas.microsoft.com/office/drawing/2014/main" id="{D0766AB4-290F-B44A-2298-711066CA84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968" y="4159072"/>
            <a:ext cx="280831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0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ea typeface="Aleo" panose="020F0502020204030203" pitchFamily="34" charset="0"/>
                <a:cs typeface="Aleo" panose="020F0502020204030203" pitchFamily="34" charset="0"/>
              </a:rPr>
              <a:t>Contact Info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7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542928" y="3185592"/>
            <a:ext cx="20018224" cy="9868631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eaLnBrk="1" hangingPunct="1"/>
            <a:r>
              <a:rPr lang="en-GB" sz="54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</a:rPr>
              <a:t>For more information and for interest to participate please contact:</a:t>
            </a:r>
          </a:p>
          <a:p>
            <a:endParaRPr lang="tr-TR" sz="4800" dirty="0">
              <a:solidFill>
                <a:srgbClr val="0070C0"/>
              </a:solidFill>
            </a:endParaRPr>
          </a:p>
          <a:p>
            <a:endParaRPr lang="en-GB" sz="4800" dirty="0">
              <a:solidFill>
                <a:srgbClr val="0070C0"/>
              </a:solidFill>
            </a:endParaRPr>
          </a:p>
          <a:p>
            <a:r>
              <a:rPr lang="en-GB" sz="4800" dirty="0">
                <a:solidFill>
                  <a:srgbClr val="0070C0"/>
                </a:solidFill>
              </a:rPr>
              <a:t>		</a:t>
            </a:r>
            <a:r>
              <a:rPr lang="tr-TR" sz="4300" dirty="0">
                <a:solidFill>
                  <a:srgbClr val="0070C0"/>
                </a:solidFill>
              </a:rPr>
              <a:t>Mehmet Şükrü Kuran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  <a:r>
              <a:rPr lang="tr-TR" sz="4300" dirty="0">
                <a:solidFill>
                  <a:srgbClr val="0070C0"/>
                </a:solidFill>
              </a:rPr>
              <a:t>sukru.kuran@airties.com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  <a:endParaRPr lang="tr-TR" sz="4300" dirty="0">
              <a:solidFill>
                <a:srgbClr val="0070C0"/>
              </a:solidFill>
            </a:endParaRPr>
          </a:p>
          <a:p>
            <a:endParaRPr lang="tr-TR" sz="4300" dirty="0">
              <a:solidFill>
                <a:srgbClr val="0070C0"/>
              </a:solidFill>
            </a:endParaRPr>
          </a:p>
          <a:p>
            <a:endParaRPr lang="en-GB" sz="4800" dirty="0">
              <a:solidFill>
                <a:srgbClr val="0070C0"/>
              </a:solidFill>
            </a:endParaRPr>
          </a:p>
          <a:p>
            <a:pPr lvl="8"/>
            <a:r>
              <a:rPr lang="de-DE" sz="5400" b="1" dirty="0">
                <a:solidFill>
                  <a:srgbClr val="0070C0"/>
                </a:solidFill>
                <a:latin typeface="+mj-lt"/>
                <a:ea typeface="Aleo" panose="020F0502020204030203" pitchFamily="34" charset="0"/>
                <a:cs typeface="Arial" panose="020B0604020202020204" pitchFamily="34" charset="0"/>
              </a:rPr>
              <a:t>Presentation is available via: </a:t>
            </a:r>
          </a:p>
          <a:p>
            <a:pPr lvl="8"/>
            <a:endParaRPr lang="en-GB" sz="4800" dirty="0">
              <a:solidFill>
                <a:srgbClr val="0070C0"/>
              </a:solidFill>
            </a:endParaRPr>
          </a:p>
          <a:p>
            <a:pPr lvl="8"/>
            <a:r>
              <a:rPr lang="en-GB" sz="4800" dirty="0">
                <a:solidFill>
                  <a:srgbClr val="0070C0"/>
                </a:solidFill>
              </a:rPr>
              <a:t>       </a:t>
            </a:r>
          </a:p>
          <a:p>
            <a:pPr lvl="8"/>
            <a:r>
              <a:rPr lang="en-GB" sz="4800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6496" y="269999"/>
            <a:ext cx="7456487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54696" y="12870025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1DC80A-6E90-4679-B3AF-34AF72BFB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605" y="179513"/>
            <a:ext cx="8973395" cy="2285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5704DD-7749-012B-D464-98E970325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904" y="9865355"/>
            <a:ext cx="2664296" cy="2664296"/>
          </a:xfrm>
          <a:prstGeom prst="rect">
            <a:avLst/>
          </a:prstGeom>
        </p:spPr>
      </p:pic>
      <p:pic>
        <p:nvPicPr>
          <p:cNvPr id="9" name="Picture 8" descr="A person with glasses and a scarf&#10;&#10;AI-generated content may be incorrect.">
            <a:extLst>
              <a:ext uri="{FF2B5EF4-FFF2-40B4-BE49-F238E27FC236}">
                <a16:creationId xmlns:a16="http://schemas.microsoft.com/office/drawing/2014/main" id="{2AA3FEA7-5966-B456-A008-6F56C44ABD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742" y="4920151"/>
            <a:ext cx="3933558" cy="39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11627"/>
      </p:ext>
    </p:extLst>
  </p:cSld>
  <p:clrMapOvr>
    <a:masterClrMapping/>
  </p:clrMapOvr>
</p:sld>
</file>

<file path=ppt/theme/theme1.xml><?xml version="1.0" encoding="utf-8"?>
<a:theme xmlns:a="http://schemas.openxmlformats.org/drawingml/2006/main" name="1_Spanish Chair Eureka 2016 inter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nish Chair Eureka 2016 interno" id="{BA4051FA-B5A8-8041-902C-54A3E0A35E45}" vid="{A453499C-19AA-F249-A308-67522C957B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Pages>0</Pages>
  <Words>474</Words>
  <Characters>0</Characters>
  <Application>Microsoft Office PowerPoint</Application>
  <PresentationFormat>Custom</PresentationFormat>
  <Lines>0</Lines>
  <Paragraphs>75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Aleo</vt:lpstr>
      <vt:lpstr>Arial</vt:lpstr>
      <vt:lpstr>Calibri</vt:lpstr>
      <vt:lpstr>Century Gothic</vt:lpstr>
      <vt:lpstr>Gill Sans</vt:lpstr>
      <vt:lpstr>Wingdings</vt:lpstr>
      <vt:lpstr>1_Spanish Chair Eureka 2016 interno</vt:lpstr>
      <vt:lpstr>Office Theme</vt:lpstr>
      <vt:lpstr>Worksheet</vt:lpstr>
      <vt:lpstr>PowerPoint Presentation</vt:lpstr>
      <vt:lpstr>Teaser</vt:lpstr>
      <vt:lpstr>Organisation Profile</vt:lpstr>
      <vt:lpstr>Proposal Introduction (1)</vt:lpstr>
      <vt:lpstr>Proposal Introduction (2)</vt:lpstr>
      <vt:lpstr>Partners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conference@thesai.org</dc:creator>
  <cp:lastModifiedBy>Mehmet Sukru Kuran</cp:lastModifiedBy>
  <cp:revision>294</cp:revision>
  <dcterms:modified xsi:type="dcterms:W3CDTF">2025-02-18T10:47:04Z</dcterms:modified>
</cp:coreProperties>
</file>