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4"/>
  </p:sldMasterIdLst>
  <p:sldIdLst>
    <p:sldId id="276" r:id="rId5"/>
    <p:sldId id="257" r:id="rId6"/>
    <p:sldId id="269" r:id="rId7"/>
    <p:sldId id="272" r:id="rId8"/>
    <p:sldId id="270" r:id="rId9"/>
    <p:sldId id="261" r:id="rId10"/>
    <p:sldId id="262" r:id="rId11"/>
    <p:sldId id="260" r:id="rId12"/>
    <p:sldId id="263" r:id="rId13"/>
    <p:sldId id="274" r:id="rId14"/>
    <p:sldId id="264"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F08727-2BF0-7187-1ED2-0C08C1543100}" name="Gizem Bolayır" initials="GB" userId="S::Gizem.Bolayir@mirsis.com.tr::ef36e3d5-eb24-402e-a0d2-64e72a636f7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F777FE-E4E2-4890-8726-7D85CD01792D}" v="44" dt="2024-09-10T12:18:14.022"/>
    <p1510:client id="{C85C9D8B-65B6-48CB-8E3B-08C031EB8CE9}" v="104" dt="2024-09-10T12:23:12.5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18C7616-F157-4F9E-B5FD-02FF44BE4F91}"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295483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8C7616-F157-4F9E-B5FD-02FF44BE4F91}"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3604852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8C7616-F157-4F9E-B5FD-02FF44BE4F91}"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2449211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8C7616-F157-4F9E-B5FD-02FF44BE4F91}"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775946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18C7616-F157-4F9E-B5FD-02FF44BE4F91}" type="datetimeFigureOut">
              <a:rPr lang="en-US" smtClean="0"/>
              <a:t>9/10/2024</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2501169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18C7616-F157-4F9E-B5FD-02FF44BE4F91}" type="datetimeFigureOut">
              <a:rPr lang="en-US" smtClean="0"/>
              <a:t>9/10/2024</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1530036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8C7616-F157-4F9E-B5FD-02FF44BE4F91}" type="datetimeFigureOut">
              <a:rPr lang="en-US" smtClean="0"/>
              <a:t>9/10/2024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2931825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8C7616-F157-4F9E-B5FD-02FF44BE4F91}"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413131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8C7616-F157-4F9E-B5FD-02FF44BE4F91}"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3531964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8C7616-F157-4F9E-B5FD-02FF44BE4F91}"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2192394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8C7616-F157-4F9E-B5FD-02FF44BE4F91}"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F9CEC01-455E-4A92-88B7-FB0A131D5AD0}"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788874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18C7616-F157-4F9E-B5FD-02FF44BE4F91}"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2507825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18C7616-F157-4F9E-B5FD-02FF44BE4F91}"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F9CEC01-455E-4A92-88B7-FB0A131D5AD0}"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965378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18C7616-F157-4F9E-B5FD-02FF44BE4F91}"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1852403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8C7616-F157-4F9E-B5FD-02FF44BE4F91}"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3838568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8C7616-F157-4F9E-B5FD-02FF44BE4F91}"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F9CEC01-455E-4A92-88B7-FB0A131D5AD0}" type="slidenum">
              <a:rPr lang="en-US" smtClean="0"/>
              <a:t>‹#›</a:t>
            </a:fld>
            <a:endParaRPr lang="en-US"/>
          </a:p>
        </p:txBody>
      </p:sp>
    </p:spTree>
    <p:extLst>
      <p:ext uri="{BB962C8B-B14F-4D97-AF65-F5344CB8AC3E}">
        <p14:creationId xmlns:p14="http://schemas.microsoft.com/office/powerpoint/2010/main" val="172720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18C7616-F157-4F9E-B5FD-02FF44BE4F91}" type="datetimeFigureOut">
              <a:rPr lang="en-US" smtClean="0"/>
              <a:t>9/10/2024</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F9CEC01-455E-4A92-88B7-FB0A131D5AD0}" type="slidenum">
              <a:rPr lang="en-US" smtClean="0"/>
              <a:t>‹#›</a:t>
            </a:fld>
            <a:endParaRPr lang="en-US"/>
          </a:p>
        </p:txBody>
      </p:sp>
    </p:spTree>
    <p:extLst>
      <p:ext uri="{BB962C8B-B14F-4D97-AF65-F5344CB8AC3E}">
        <p14:creationId xmlns:p14="http://schemas.microsoft.com/office/powerpoint/2010/main" val="808453953"/>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18" Type="http://schemas.openxmlformats.org/officeDocument/2006/relationships/image" Target="../media/image18.tiff"/><Relationship Id="rId26" Type="http://schemas.openxmlformats.org/officeDocument/2006/relationships/image" Target="../media/image26.png"/><Relationship Id="rId3" Type="http://schemas.openxmlformats.org/officeDocument/2006/relationships/image" Target="../media/image3.jpeg"/><Relationship Id="rId21" Type="http://schemas.openxmlformats.org/officeDocument/2006/relationships/image" Target="../media/image21.tiff"/><Relationship Id="rId7" Type="http://schemas.openxmlformats.org/officeDocument/2006/relationships/image" Target="../media/image7.png"/><Relationship Id="rId12" Type="http://schemas.openxmlformats.org/officeDocument/2006/relationships/image" Target="../media/image12.jpeg"/><Relationship Id="rId17" Type="http://schemas.openxmlformats.org/officeDocument/2006/relationships/image" Target="../media/image17.png"/><Relationship Id="rId25" Type="http://schemas.openxmlformats.org/officeDocument/2006/relationships/image" Target="../media/image25.jpe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29"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4.png"/><Relationship Id="rId32" Type="http://schemas.openxmlformats.org/officeDocument/2006/relationships/image" Target="../media/image1.pn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png"/><Relationship Id="rId10" Type="http://schemas.openxmlformats.org/officeDocument/2006/relationships/image" Target="../media/image10.png"/><Relationship Id="rId19" Type="http://schemas.openxmlformats.org/officeDocument/2006/relationships/image" Target="../media/image19.png"/><Relationship Id="rId31" Type="http://schemas.openxmlformats.org/officeDocument/2006/relationships/image" Target="../media/image31.jpe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tiff"/><Relationship Id="rId22" Type="http://schemas.openxmlformats.org/officeDocument/2006/relationships/image" Target="../media/image22.png"/><Relationship Id="rId27" Type="http://schemas.openxmlformats.org/officeDocument/2006/relationships/image" Target="../media/image27.png"/><Relationship Id="rId30"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mirsis.com.tr/" TargetMode="External"/><Relationship Id="rId2" Type="http://schemas.openxmlformats.org/officeDocument/2006/relationships/hyperlink" Target="mailto:Nima.Najaflou@mirsis.com.tr" TargetMode="External"/><Relationship Id="rId1" Type="http://schemas.openxmlformats.org/officeDocument/2006/relationships/slideLayout" Target="../slideLayouts/slideLayout4.xml"/><Relationship Id="rId5" Type="http://schemas.openxmlformats.org/officeDocument/2006/relationships/image" Target="../media/image37.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5D7FA-4EC9-6DDD-920D-53F799782C6B}"/>
              </a:ext>
            </a:extLst>
          </p:cNvPr>
          <p:cNvSpPr>
            <a:spLocks noGrp="1"/>
          </p:cNvSpPr>
          <p:nvPr>
            <p:ph type="title"/>
          </p:nvPr>
        </p:nvSpPr>
        <p:spPr>
          <a:xfrm>
            <a:off x="2852737" y="657559"/>
            <a:ext cx="6486525" cy="3572483"/>
          </a:xfrm>
        </p:spPr>
        <p:txBody>
          <a:bodyPr>
            <a:normAutofit/>
          </a:bodyPr>
          <a:lstStyle/>
          <a:p>
            <a:pPr algn="ctr"/>
            <a:r>
              <a:rPr lang="en-US" sz="6000"/>
              <a:t>FINANCIAL RISK MANAGEMENT </a:t>
            </a:r>
            <a:br>
              <a:rPr lang="en-US" sz="6000"/>
            </a:br>
            <a:r>
              <a:rPr lang="en-US" sz="6000"/>
              <a:t>&amp; PLANNING</a:t>
            </a:r>
          </a:p>
        </p:txBody>
      </p:sp>
      <p:pic>
        <p:nvPicPr>
          <p:cNvPr id="4" name="Picture 10" descr="A red and black logo&#10;&#10;Description automatically generated">
            <a:extLst>
              <a:ext uri="{FF2B5EF4-FFF2-40B4-BE49-F238E27FC236}">
                <a16:creationId xmlns:a16="http://schemas.microsoft.com/office/drawing/2014/main" id="{58ED6302-9701-7916-303E-401021A84D3C}"/>
              </a:ext>
            </a:extLst>
          </p:cNvPr>
          <p:cNvPicPr>
            <a:picLocks noChangeAspect="1"/>
          </p:cNvPicPr>
          <p:nvPr/>
        </p:nvPicPr>
        <p:blipFill>
          <a:blip r:embed="rId2"/>
          <a:stretch>
            <a:fillRect/>
          </a:stretch>
        </p:blipFill>
        <p:spPr>
          <a:xfrm>
            <a:off x="4685455" y="4033159"/>
            <a:ext cx="2821090" cy="1977116"/>
          </a:xfrm>
          <a:prstGeom prst="rect">
            <a:avLst/>
          </a:prstGeom>
        </p:spPr>
      </p:pic>
    </p:spTree>
    <p:extLst>
      <p:ext uri="{BB962C8B-B14F-4D97-AF65-F5344CB8AC3E}">
        <p14:creationId xmlns:p14="http://schemas.microsoft.com/office/powerpoint/2010/main" val="4261824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D763F-D615-24CC-0335-2B822D4BED8A}"/>
              </a:ext>
            </a:extLst>
          </p:cNvPr>
          <p:cNvSpPr>
            <a:spLocks noGrp="1"/>
          </p:cNvSpPr>
          <p:nvPr>
            <p:ph type="title"/>
          </p:nvPr>
        </p:nvSpPr>
        <p:spPr/>
        <p:txBody>
          <a:bodyPr/>
          <a:lstStyle/>
          <a:p>
            <a:r>
              <a:rPr lang="en-US"/>
              <a:t>Contents	</a:t>
            </a:r>
          </a:p>
        </p:txBody>
      </p:sp>
      <p:sp>
        <p:nvSpPr>
          <p:cNvPr id="3" name="Content Placeholder 2">
            <a:extLst>
              <a:ext uri="{FF2B5EF4-FFF2-40B4-BE49-F238E27FC236}">
                <a16:creationId xmlns:a16="http://schemas.microsoft.com/office/drawing/2014/main" id="{94206CA4-C672-5016-BDD8-8B97CBDCD3CC}"/>
              </a:ext>
            </a:extLst>
          </p:cNvPr>
          <p:cNvSpPr>
            <a:spLocks noGrp="1"/>
          </p:cNvSpPr>
          <p:nvPr>
            <p:ph idx="1"/>
          </p:nvPr>
        </p:nvSpPr>
        <p:spPr/>
        <p:txBody>
          <a:bodyPr>
            <a:normAutofit/>
          </a:bodyPr>
          <a:lstStyle/>
          <a:p>
            <a:r>
              <a:rPr lang="en-US"/>
              <a:t>Mirsis – Company Information</a:t>
            </a:r>
          </a:p>
          <a:p>
            <a:r>
              <a:rPr lang="en-US"/>
              <a:t>References</a:t>
            </a:r>
          </a:p>
          <a:p>
            <a:r>
              <a:rPr lang="en-US"/>
              <a:t>Problem</a:t>
            </a:r>
          </a:p>
          <a:p>
            <a:r>
              <a:rPr lang="en-US"/>
              <a:t>Solution</a:t>
            </a:r>
          </a:p>
          <a:p>
            <a:r>
              <a:rPr lang="en-US"/>
              <a:t>Market Opportunity</a:t>
            </a:r>
          </a:p>
          <a:p>
            <a:r>
              <a:rPr lang="en-US"/>
              <a:t>Looking for Partners</a:t>
            </a:r>
          </a:p>
          <a:p>
            <a:r>
              <a:rPr lang="en-US"/>
              <a:t>Contact</a:t>
            </a:r>
          </a:p>
        </p:txBody>
      </p:sp>
    </p:spTree>
    <p:extLst>
      <p:ext uri="{BB962C8B-B14F-4D97-AF65-F5344CB8AC3E}">
        <p14:creationId xmlns:p14="http://schemas.microsoft.com/office/powerpoint/2010/main" val="3616954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13761-0D5C-A2CD-0380-445B44B34AB6}"/>
              </a:ext>
            </a:extLst>
          </p:cNvPr>
          <p:cNvSpPr>
            <a:spLocks noGrp="1"/>
          </p:cNvSpPr>
          <p:nvPr>
            <p:ph type="title"/>
          </p:nvPr>
        </p:nvSpPr>
        <p:spPr>
          <a:xfrm>
            <a:off x="913774" y="-10885"/>
            <a:ext cx="10364451" cy="1596177"/>
          </a:xfrm>
        </p:spPr>
        <p:txBody>
          <a:bodyPr/>
          <a:lstStyle/>
          <a:p>
            <a:r>
              <a:rPr lang="en-US"/>
              <a:t>Mirsis – Company Information</a:t>
            </a:r>
          </a:p>
        </p:txBody>
      </p:sp>
      <p:cxnSp>
        <p:nvCxnSpPr>
          <p:cNvPr id="4" name="Straight Connector 3">
            <a:extLst>
              <a:ext uri="{FF2B5EF4-FFF2-40B4-BE49-F238E27FC236}">
                <a16:creationId xmlns:a16="http://schemas.microsoft.com/office/drawing/2014/main" id="{16B6E939-5BBE-2B3C-FA7B-324F7FB5E8BC}"/>
              </a:ext>
            </a:extLst>
          </p:cNvPr>
          <p:cNvCxnSpPr>
            <a:cxnSpLocks/>
          </p:cNvCxnSpPr>
          <p:nvPr/>
        </p:nvCxnSpPr>
        <p:spPr>
          <a:xfrm>
            <a:off x="4786526" y="3108913"/>
            <a:ext cx="1094280" cy="1"/>
          </a:xfrm>
          <a:prstGeom prst="line">
            <a:avLst/>
          </a:prstGeom>
          <a:ln w="38100">
            <a:solidFill>
              <a:schemeClr val="bg1">
                <a:lumMod val="75000"/>
              </a:schemeClr>
            </a:solidFill>
            <a:prstDash val="dash"/>
          </a:ln>
        </p:spPr>
        <p:style>
          <a:lnRef idx="3">
            <a:schemeClr val="accent2"/>
          </a:lnRef>
          <a:fillRef idx="0">
            <a:schemeClr val="accent2"/>
          </a:fillRef>
          <a:effectRef idx="2">
            <a:schemeClr val="accent2"/>
          </a:effectRef>
          <a:fontRef idx="minor">
            <a:schemeClr val="tx1"/>
          </a:fontRef>
        </p:style>
      </p:cxnSp>
      <p:cxnSp>
        <p:nvCxnSpPr>
          <p:cNvPr id="5" name="Straight Connector 4">
            <a:extLst>
              <a:ext uri="{FF2B5EF4-FFF2-40B4-BE49-F238E27FC236}">
                <a16:creationId xmlns:a16="http://schemas.microsoft.com/office/drawing/2014/main" id="{43B541FB-544D-5DC2-1D3F-5F1A1B5A327F}"/>
              </a:ext>
            </a:extLst>
          </p:cNvPr>
          <p:cNvCxnSpPr>
            <a:cxnSpLocks/>
          </p:cNvCxnSpPr>
          <p:nvPr/>
        </p:nvCxnSpPr>
        <p:spPr>
          <a:xfrm>
            <a:off x="3710239" y="3104552"/>
            <a:ext cx="1094280" cy="1"/>
          </a:xfrm>
          <a:prstGeom prst="line">
            <a:avLst/>
          </a:prstGeom>
          <a:ln w="38100">
            <a:solidFill>
              <a:schemeClr val="bg1">
                <a:lumMod val="75000"/>
              </a:schemeClr>
            </a:solidFill>
            <a:prstDash val="dash"/>
          </a:ln>
        </p:spPr>
        <p:style>
          <a:lnRef idx="3">
            <a:schemeClr val="accent2"/>
          </a:lnRef>
          <a:fillRef idx="0">
            <a:schemeClr val="accent2"/>
          </a:fillRef>
          <a:effectRef idx="2">
            <a:schemeClr val="accent2"/>
          </a:effectRef>
          <a:fontRef idx="minor">
            <a:schemeClr val="tx1"/>
          </a:fontRef>
        </p:style>
      </p:cxnSp>
      <p:cxnSp>
        <p:nvCxnSpPr>
          <p:cNvPr id="6" name="Straight Connector 5">
            <a:extLst>
              <a:ext uri="{FF2B5EF4-FFF2-40B4-BE49-F238E27FC236}">
                <a16:creationId xmlns:a16="http://schemas.microsoft.com/office/drawing/2014/main" id="{797B5BC8-4B4F-18BE-8A4A-1452F6FC3AAD}"/>
              </a:ext>
            </a:extLst>
          </p:cNvPr>
          <p:cNvCxnSpPr>
            <a:cxnSpLocks/>
          </p:cNvCxnSpPr>
          <p:nvPr/>
        </p:nvCxnSpPr>
        <p:spPr>
          <a:xfrm>
            <a:off x="1430640" y="3106371"/>
            <a:ext cx="1094280" cy="1"/>
          </a:xfrm>
          <a:prstGeom prst="line">
            <a:avLst/>
          </a:prstGeom>
          <a:ln w="38100">
            <a:solidFill>
              <a:schemeClr val="bg1">
                <a:lumMod val="75000"/>
              </a:schemeClr>
            </a:solidFill>
            <a:prstDash val="dash"/>
          </a:ln>
        </p:spPr>
        <p:style>
          <a:lnRef idx="3">
            <a:schemeClr val="accent2"/>
          </a:lnRef>
          <a:fillRef idx="0">
            <a:schemeClr val="accent2"/>
          </a:fillRef>
          <a:effectRef idx="2">
            <a:schemeClr val="accent2"/>
          </a:effectRef>
          <a:fontRef idx="minor">
            <a:schemeClr val="tx1"/>
          </a:fontRef>
        </p:style>
      </p:cxnSp>
      <p:cxnSp>
        <p:nvCxnSpPr>
          <p:cNvPr id="7" name="Straight Connector 6">
            <a:extLst>
              <a:ext uri="{FF2B5EF4-FFF2-40B4-BE49-F238E27FC236}">
                <a16:creationId xmlns:a16="http://schemas.microsoft.com/office/drawing/2014/main" id="{056B253E-4533-BD88-0F45-2313E994456A}"/>
              </a:ext>
            </a:extLst>
          </p:cNvPr>
          <p:cNvCxnSpPr>
            <a:cxnSpLocks/>
          </p:cNvCxnSpPr>
          <p:nvPr/>
        </p:nvCxnSpPr>
        <p:spPr>
          <a:xfrm>
            <a:off x="2570613" y="3105130"/>
            <a:ext cx="1094280" cy="1"/>
          </a:xfrm>
          <a:prstGeom prst="line">
            <a:avLst/>
          </a:prstGeom>
          <a:ln w="38100">
            <a:solidFill>
              <a:schemeClr val="bg1">
                <a:lumMod val="75000"/>
              </a:schemeClr>
            </a:solidFill>
            <a:prstDash val="dash"/>
          </a:ln>
        </p:spPr>
        <p:style>
          <a:lnRef idx="3">
            <a:schemeClr val="accent2"/>
          </a:lnRef>
          <a:fillRef idx="0">
            <a:schemeClr val="accent2"/>
          </a:fillRef>
          <a:effectRef idx="2">
            <a:schemeClr val="accent2"/>
          </a:effectRef>
          <a:fontRef idx="minor">
            <a:schemeClr val="tx1"/>
          </a:fontRef>
        </p:style>
      </p:cxnSp>
      <p:sp>
        <p:nvSpPr>
          <p:cNvPr id="8" name="Oval 7">
            <a:extLst>
              <a:ext uri="{FF2B5EF4-FFF2-40B4-BE49-F238E27FC236}">
                <a16:creationId xmlns:a16="http://schemas.microsoft.com/office/drawing/2014/main" id="{B97A18DC-FCA4-9BD9-2894-581D9AEB0B8F}"/>
              </a:ext>
            </a:extLst>
          </p:cNvPr>
          <p:cNvSpPr/>
          <p:nvPr/>
        </p:nvSpPr>
        <p:spPr>
          <a:xfrm>
            <a:off x="1366514" y="3026484"/>
            <a:ext cx="140142" cy="1602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9" name="TextBox 8">
            <a:extLst>
              <a:ext uri="{FF2B5EF4-FFF2-40B4-BE49-F238E27FC236}">
                <a16:creationId xmlns:a16="http://schemas.microsoft.com/office/drawing/2014/main" id="{5BCEC157-D98B-3F62-67DD-FDDF19FABFFB}"/>
              </a:ext>
            </a:extLst>
          </p:cNvPr>
          <p:cNvSpPr txBox="1"/>
          <p:nvPr/>
        </p:nvSpPr>
        <p:spPr>
          <a:xfrm>
            <a:off x="838200" y="2225474"/>
            <a:ext cx="1327486" cy="415498"/>
          </a:xfrm>
          <a:prstGeom prst="rect">
            <a:avLst/>
          </a:prstGeom>
          <a:noFill/>
        </p:spPr>
        <p:txBody>
          <a:bodyPr wrap="square" rtlCol="0">
            <a:spAutoFit/>
          </a:bodyPr>
          <a:lstStyle/>
          <a:p>
            <a:pPr lvl="0"/>
            <a:r>
              <a:rPr lang="tr-TR" sz="1050" b="1">
                <a:solidFill>
                  <a:prstClr val="black"/>
                </a:solidFill>
                <a:latin typeface="Tw Cen MT"/>
              </a:rPr>
              <a:t>Commencement of Operations</a:t>
            </a:r>
            <a:endParaRPr kumimoji="0" lang="en-US" sz="1050" b="1" i="0" u="none" strike="noStrike" kern="1200" cap="none" spc="0" normalizeH="0" baseline="0" noProof="0">
              <a:ln>
                <a:noFill/>
              </a:ln>
              <a:solidFill>
                <a:prstClr val="black"/>
              </a:solidFill>
              <a:effectLst/>
              <a:uLnTx/>
              <a:uFillTx/>
              <a:latin typeface="Tw Cen MT"/>
              <a:ea typeface="+mn-ea"/>
              <a:cs typeface="+mn-cs"/>
            </a:endParaRPr>
          </a:p>
        </p:txBody>
      </p:sp>
      <p:sp>
        <p:nvSpPr>
          <p:cNvPr id="10" name="Oval 9">
            <a:extLst>
              <a:ext uri="{FF2B5EF4-FFF2-40B4-BE49-F238E27FC236}">
                <a16:creationId xmlns:a16="http://schemas.microsoft.com/office/drawing/2014/main" id="{68FFA671-B402-AB21-752C-FD34D1197CF9}"/>
              </a:ext>
            </a:extLst>
          </p:cNvPr>
          <p:cNvSpPr/>
          <p:nvPr/>
        </p:nvSpPr>
        <p:spPr>
          <a:xfrm>
            <a:off x="4725121" y="3028799"/>
            <a:ext cx="149376" cy="1602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1" name="TextBox 10">
            <a:extLst>
              <a:ext uri="{FF2B5EF4-FFF2-40B4-BE49-F238E27FC236}">
                <a16:creationId xmlns:a16="http://schemas.microsoft.com/office/drawing/2014/main" id="{6F754EC6-2089-782D-0307-869BBDE922E7}"/>
              </a:ext>
            </a:extLst>
          </p:cNvPr>
          <p:cNvSpPr txBox="1"/>
          <p:nvPr/>
        </p:nvSpPr>
        <p:spPr>
          <a:xfrm>
            <a:off x="1199596" y="2724051"/>
            <a:ext cx="614119" cy="261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050" b="1" i="0" u="none" strike="noStrike" kern="1200" cap="none" spc="0" normalizeH="0" baseline="0" noProof="0">
                <a:ln>
                  <a:noFill/>
                </a:ln>
                <a:solidFill>
                  <a:prstClr val="black"/>
                </a:solidFill>
                <a:effectLst/>
                <a:uLnTx/>
                <a:uFillTx/>
                <a:latin typeface="Tw Cen MT"/>
                <a:ea typeface="+mn-ea"/>
                <a:cs typeface="+mn-cs"/>
              </a:rPr>
              <a:t>2008</a:t>
            </a:r>
            <a:endParaRPr kumimoji="0" lang="en-US" sz="1050" b="1" i="0" u="none" strike="noStrike" kern="1200" cap="none" spc="0" normalizeH="0" baseline="0" noProof="0">
              <a:ln>
                <a:noFill/>
              </a:ln>
              <a:solidFill>
                <a:prstClr val="black"/>
              </a:solidFill>
              <a:effectLst/>
              <a:uLnTx/>
              <a:uFillTx/>
              <a:latin typeface="Tw Cen MT"/>
              <a:ea typeface="+mn-ea"/>
              <a:cs typeface="+mn-cs"/>
            </a:endParaRPr>
          </a:p>
        </p:txBody>
      </p:sp>
      <p:sp>
        <p:nvSpPr>
          <p:cNvPr id="12" name="Oval 11">
            <a:extLst>
              <a:ext uri="{FF2B5EF4-FFF2-40B4-BE49-F238E27FC236}">
                <a16:creationId xmlns:a16="http://schemas.microsoft.com/office/drawing/2014/main" id="{DCBE661B-0595-20FA-4652-26DCC871F3B0}"/>
              </a:ext>
            </a:extLst>
          </p:cNvPr>
          <p:cNvSpPr/>
          <p:nvPr/>
        </p:nvSpPr>
        <p:spPr>
          <a:xfrm>
            <a:off x="2460794" y="3026257"/>
            <a:ext cx="149376" cy="1602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3" name="TextBox 12">
            <a:extLst>
              <a:ext uri="{FF2B5EF4-FFF2-40B4-BE49-F238E27FC236}">
                <a16:creationId xmlns:a16="http://schemas.microsoft.com/office/drawing/2014/main" id="{5FCF20D9-9BED-FE62-1523-8F4096375A9F}"/>
              </a:ext>
            </a:extLst>
          </p:cNvPr>
          <p:cNvSpPr txBox="1"/>
          <p:nvPr/>
        </p:nvSpPr>
        <p:spPr>
          <a:xfrm>
            <a:off x="2303110" y="2722699"/>
            <a:ext cx="614119" cy="261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050" b="1" i="0" u="none" strike="noStrike" kern="1200" cap="none" spc="0" normalizeH="0" baseline="0" noProof="0">
                <a:ln>
                  <a:noFill/>
                </a:ln>
                <a:solidFill>
                  <a:prstClr val="black"/>
                </a:solidFill>
                <a:effectLst/>
                <a:uLnTx/>
                <a:uFillTx/>
                <a:latin typeface="Tw Cen MT"/>
                <a:ea typeface="+mn-ea"/>
                <a:cs typeface="+mn-cs"/>
              </a:rPr>
              <a:t>2011</a:t>
            </a:r>
            <a:endParaRPr kumimoji="0" lang="en-US" sz="1050" b="1" i="0" u="none" strike="noStrike" kern="1200" cap="none" spc="0" normalizeH="0" baseline="0" noProof="0">
              <a:ln>
                <a:noFill/>
              </a:ln>
              <a:solidFill>
                <a:prstClr val="black"/>
              </a:solidFill>
              <a:effectLst/>
              <a:uLnTx/>
              <a:uFillTx/>
              <a:latin typeface="Tw Cen MT"/>
              <a:ea typeface="+mn-ea"/>
              <a:cs typeface="+mn-cs"/>
            </a:endParaRPr>
          </a:p>
        </p:txBody>
      </p:sp>
      <p:sp>
        <p:nvSpPr>
          <p:cNvPr id="14" name="Oval 13">
            <a:extLst>
              <a:ext uri="{FF2B5EF4-FFF2-40B4-BE49-F238E27FC236}">
                <a16:creationId xmlns:a16="http://schemas.microsoft.com/office/drawing/2014/main" id="{FE9E1999-0618-2188-7988-9913D3FEAD80}"/>
              </a:ext>
            </a:extLst>
          </p:cNvPr>
          <p:cNvSpPr/>
          <p:nvPr/>
        </p:nvSpPr>
        <p:spPr>
          <a:xfrm>
            <a:off x="3609652" y="3021936"/>
            <a:ext cx="149376" cy="1602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5" name="TextBox 14">
            <a:extLst>
              <a:ext uri="{FF2B5EF4-FFF2-40B4-BE49-F238E27FC236}">
                <a16:creationId xmlns:a16="http://schemas.microsoft.com/office/drawing/2014/main" id="{267F791C-CDFC-A939-603C-F2E25C63F3CA}"/>
              </a:ext>
            </a:extLst>
          </p:cNvPr>
          <p:cNvSpPr txBox="1"/>
          <p:nvPr/>
        </p:nvSpPr>
        <p:spPr>
          <a:xfrm>
            <a:off x="3443002" y="2743684"/>
            <a:ext cx="614119" cy="261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050" b="1" i="0" u="none" strike="noStrike" kern="1200" cap="none" spc="0" normalizeH="0" baseline="0" noProof="0">
                <a:ln>
                  <a:noFill/>
                </a:ln>
                <a:solidFill>
                  <a:prstClr val="black"/>
                </a:solidFill>
                <a:effectLst/>
                <a:uLnTx/>
                <a:uFillTx/>
                <a:latin typeface="Tw Cen MT"/>
                <a:ea typeface="+mn-ea"/>
                <a:cs typeface="+mn-cs"/>
              </a:rPr>
              <a:t>2013</a:t>
            </a:r>
            <a:endParaRPr kumimoji="0" lang="en-US" sz="1050" b="1" i="0" u="none" strike="noStrike" kern="1200" cap="none" spc="0" normalizeH="0" baseline="0" noProof="0">
              <a:ln>
                <a:noFill/>
              </a:ln>
              <a:solidFill>
                <a:prstClr val="black"/>
              </a:solidFill>
              <a:effectLst/>
              <a:uLnTx/>
              <a:uFillTx/>
              <a:latin typeface="Tw Cen MT"/>
              <a:ea typeface="+mn-ea"/>
              <a:cs typeface="+mn-cs"/>
            </a:endParaRPr>
          </a:p>
        </p:txBody>
      </p:sp>
      <p:sp>
        <p:nvSpPr>
          <p:cNvPr id="16" name="TextBox 15">
            <a:extLst>
              <a:ext uri="{FF2B5EF4-FFF2-40B4-BE49-F238E27FC236}">
                <a16:creationId xmlns:a16="http://schemas.microsoft.com/office/drawing/2014/main" id="{CB366916-A362-93A9-502F-278F08058F69}"/>
              </a:ext>
            </a:extLst>
          </p:cNvPr>
          <p:cNvSpPr txBox="1"/>
          <p:nvPr/>
        </p:nvSpPr>
        <p:spPr>
          <a:xfrm>
            <a:off x="1944156" y="1474264"/>
            <a:ext cx="1228237" cy="900246"/>
          </a:xfrm>
          <a:prstGeom prst="rect">
            <a:avLst/>
          </a:prstGeom>
          <a:noFill/>
        </p:spPr>
        <p:txBody>
          <a:bodyPr wrap="square" rtlCol="0">
            <a:spAutoFit/>
          </a:bodyPr>
          <a:lstStyle/>
          <a:p>
            <a:pPr lvl="0" algn="ctr"/>
            <a:r>
              <a:rPr lang="en-US" sz="1050" b="1">
                <a:solidFill>
                  <a:prstClr val="black"/>
                </a:solidFill>
                <a:latin typeface="Tw Cen MT"/>
              </a:rPr>
              <a:t>Turkey's 25 Fastest Growing</a:t>
            </a:r>
          </a:p>
          <a:p>
            <a:pPr lvl="0" algn="ctr"/>
            <a:r>
              <a:rPr lang="en-US" sz="1050" b="1">
                <a:solidFill>
                  <a:prstClr val="black"/>
                </a:solidFill>
                <a:latin typeface="Tw Cen MT"/>
              </a:rPr>
              <a:t>Company”, we ranked 10th in the survey (TEPAV)</a:t>
            </a:r>
            <a:endParaRPr kumimoji="0" lang="tr-TR" sz="1050" b="1" i="0" u="none" strike="noStrike" kern="1200" cap="none" spc="0" normalizeH="0" baseline="0" noProof="0">
              <a:ln>
                <a:noFill/>
              </a:ln>
              <a:solidFill>
                <a:prstClr val="black"/>
              </a:solidFill>
              <a:effectLst/>
              <a:uLnTx/>
              <a:uFillTx/>
              <a:latin typeface="Tw Cen MT"/>
              <a:ea typeface="+mn-ea"/>
              <a:cs typeface="+mn-cs"/>
            </a:endParaRPr>
          </a:p>
        </p:txBody>
      </p:sp>
      <p:sp>
        <p:nvSpPr>
          <p:cNvPr id="17" name="TextBox 16">
            <a:extLst>
              <a:ext uri="{FF2B5EF4-FFF2-40B4-BE49-F238E27FC236}">
                <a16:creationId xmlns:a16="http://schemas.microsoft.com/office/drawing/2014/main" id="{9BB866A9-B163-7970-B83E-AF698FB0FB28}"/>
              </a:ext>
            </a:extLst>
          </p:cNvPr>
          <p:cNvSpPr txBox="1"/>
          <p:nvPr/>
        </p:nvSpPr>
        <p:spPr>
          <a:xfrm>
            <a:off x="3133330" y="1584460"/>
            <a:ext cx="1372669" cy="1061829"/>
          </a:xfrm>
          <a:prstGeom prst="rect">
            <a:avLst/>
          </a:prstGeom>
          <a:noFill/>
        </p:spPr>
        <p:txBody>
          <a:bodyPr wrap="square" rtlCol="0">
            <a:spAutoFit/>
          </a:bodyPr>
          <a:lstStyle/>
          <a:p>
            <a:pPr lvl="0" algn="ctr"/>
            <a:r>
              <a:rPr lang="en-US" sz="1050" b="1">
                <a:solidFill>
                  <a:prstClr val="black"/>
                </a:solidFill>
                <a:latin typeface="Tw Cen MT"/>
              </a:rPr>
              <a:t>Ranked 12th in its category in the Informatics 500 Ranking by </a:t>
            </a:r>
            <a:r>
              <a:rPr lang="en-US" sz="1050" b="1" err="1">
                <a:solidFill>
                  <a:prstClr val="black"/>
                </a:solidFill>
                <a:latin typeface="Tw Cen MT"/>
              </a:rPr>
              <a:t>i</a:t>
            </a:r>
            <a:r>
              <a:rPr lang="en-US" sz="1050" b="1">
                <a:solidFill>
                  <a:prstClr val="black"/>
                </a:solidFill>
                <a:latin typeface="Tw Cen MT"/>
              </a:rPr>
              <a:t>-Research </a:t>
            </a:r>
            <a:r>
              <a:rPr lang="en-US" sz="1050" b="1" err="1">
                <a:solidFill>
                  <a:prstClr val="black"/>
                </a:solidFill>
                <a:latin typeface="Tw Cen MT"/>
              </a:rPr>
              <a:t>Research</a:t>
            </a:r>
            <a:r>
              <a:rPr lang="en-US" sz="1050" b="1">
                <a:solidFill>
                  <a:prstClr val="black"/>
                </a:solidFill>
                <a:latin typeface="Tw Cen MT"/>
              </a:rPr>
              <a:t> Center</a:t>
            </a:r>
            <a:endParaRPr kumimoji="0" lang="en-US" sz="1050" b="1" i="0" u="none" strike="noStrike" kern="1200" cap="none" spc="0" normalizeH="0" baseline="0" noProof="0">
              <a:ln>
                <a:noFill/>
              </a:ln>
              <a:solidFill>
                <a:prstClr val="black"/>
              </a:solidFill>
              <a:effectLst/>
              <a:uLnTx/>
              <a:uFillTx/>
              <a:latin typeface="Tw Cen MT"/>
              <a:ea typeface="+mn-ea"/>
              <a:cs typeface="+mn-cs"/>
            </a:endParaRPr>
          </a:p>
        </p:txBody>
      </p:sp>
      <p:sp>
        <p:nvSpPr>
          <p:cNvPr id="18" name="TextBox 17">
            <a:extLst>
              <a:ext uri="{FF2B5EF4-FFF2-40B4-BE49-F238E27FC236}">
                <a16:creationId xmlns:a16="http://schemas.microsoft.com/office/drawing/2014/main" id="{F3707080-A1D9-FCA4-ECB5-45551CAF08FB}"/>
              </a:ext>
            </a:extLst>
          </p:cNvPr>
          <p:cNvSpPr txBox="1"/>
          <p:nvPr/>
        </p:nvSpPr>
        <p:spPr>
          <a:xfrm>
            <a:off x="1970520" y="2391061"/>
            <a:ext cx="1228237"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050" b="1" i="0" u="none" strike="noStrike" kern="1200" cap="none" spc="0" normalizeH="0" baseline="0" noProof="0" err="1">
                <a:ln>
                  <a:noFill/>
                </a:ln>
                <a:solidFill>
                  <a:prstClr val="black"/>
                </a:solidFill>
                <a:effectLst/>
                <a:uLnTx/>
                <a:uFillTx/>
                <a:latin typeface="Tw Cen MT"/>
                <a:ea typeface="+mn-ea"/>
                <a:cs typeface="+mn-cs"/>
              </a:rPr>
              <a:t>Quality</a:t>
            </a:r>
            <a:r>
              <a:rPr kumimoji="0" lang="tr-TR" sz="1050" b="1" i="0" u="none" strike="noStrike" kern="1200" cap="none" spc="0" normalizeH="0" baseline="0" noProof="0">
                <a:ln>
                  <a:noFill/>
                </a:ln>
                <a:solidFill>
                  <a:prstClr val="black"/>
                </a:solidFill>
                <a:effectLst/>
                <a:uLnTx/>
                <a:uFillTx/>
                <a:latin typeface="Tw Cen MT"/>
                <a:ea typeface="+mn-ea"/>
                <a:cs typeface="+mn-cs"/>
              </a:rPr>
              <a:t> </a:t>
            </a:r>
            <a:r>
              <a:rPr kumimoji="0" lang="tr-TR" sz="1050" b="1" i="0" u="none" strike="noStrike" kern="1200" cap="none" spc="0" normalizeH="0" baseline="0" noProof="0" err="1">
                <a:ln>
                  <a:noFill/>
                </a:ln>
                <a:solidFill>
                  <a:prstClr val="black"/>
                </a:solidFill>
                <a:effectLst/>
                <a:uLnTx/>
                <a:uFillTx/>
                <a:latin typeface="Tw Cen MT"/>
                <a:ea typeface="+mn-ea"/>
                <a:cs typeface="+mn-cs"/>
              </a:rPr>
              <a:t>Certificate</a:t>
            </a:r>
            <a:r>
              <a:rPr kumimoji="0" lang="tr-TR" sz="1050" b="1" i="0" u="none" strike="noStrike" kern="1200" cap="none" spc="0" normalizeH="0" baseline="0" noProof="0">
                <a:ln>
                  <a:noFill/>
                </a:ln>
                <a:solidFill>
                  <a:prstClr val="black"/>
                </a:solidFill>
                <a:effectLst/>
                <a:uLnTx/>
                <a:uFillTx/>
                <a:latin typeface="Tw Cen MT"/>
                <a:ea typeface="+mn-ea"/>
                <a:cs typeface="+mn-cs"/>
              </a:rPr>
              <a:t> (ISO 9001)</a:t>
            </a:r>
          </a:p>
        </p:txBody>
      </p:sp>
      <p:sp>
        <p:nvSpPr>
          <p:cNvPr id="19" name="TextBox 18">
            <a:extLst>
              <a:ext uri="{FF2B5EF4-FFF2-40B4-BE49-F238E27FC236}">
                <a16:creationId xmlns:a16="http://schemas.microsoft.com/office/drawing/2014/main" id="{15239C6C-84AB-FECD-3B85-CBFC3BDD9125}"/>
              </a:ext>
            </a:extLst>
          </p:cNvPr>
          <p:cNvSpPr txBox="1"/>
          <p:nvPr/>
        </p:nvSpPr>
        <p:spPr>
          <a:xfrm>
            <a:off x="4567437" y="2737018"/>
            <a:ext cx="614119" cy="253916"/>
          </a:xfrm>
          <a:prstGeom prst="rect">
            <a:avLst/>
          </a:prstGeom>
          <a:noFill/>
        </p:spPr>
        <p:txBody>
          <a:bodyPr wrap="square" rtlCol="0">
            <a:spAutoFit/>
          </a:bodyPr>
          <a:lstStyle/>
          <a:p>
            <a:pPr marL="0" marR="0" lvl="0" indent="0" algn="l" defTabSz="685629" rtl="0" eaLnBrk="1" fontAlgn="auto" latinLnBrk="0" hangingPunct="1">
              <a:lnSpc>
                <a:spcPct val="100000"/>
              </a:lnSpc>
              <a:spcBef>
                <a:spcPts val="0"/>
              </a:spcBef>
              <a:spcAft>
                <a:spcPts val="0"/>
              </a:spcAft>
              <a:buClrTx/>
              <a:buSzTx/>
              <a:buFontTx/>
              <a:buNone/>
              <a:tabLst/>
              <a:defRPr/>
            </a:pPr>
            <a:r>
              <a:rPr kumimoji="0" lang="tr-TR" sz="1050" b="1" i="0" u="none" strike="noStrike" kern="1200" cap="none" spc="0" normalizeH="0" baseline="0" noProof="0">
                <a:ln>
                  <a:noFill/>
                </a:ln>
                <a:solidFill>
                  <a:prstClr val="black"/>
                </a:solidFill>
                <a:effectLst/>
                <a:uLnTx/>
                <a:uFillTx/>
                <a:latin typeface="Tw Cen MT"/>
                <a:ea typeface="+mn-ea"/>
                <a:cs typeface="+mn-cs"/>
              </a:rPr>
              <a:t>2014</a:t>
            </a:r>
            <a:endParaRPr kumimoji="0" lang="en-US" sz="1050" b="1" i="0" u="none" strike="noStrike" kern="1200" cap="none" spc="0" normalizeH="0" baseline="0" noProof="0">
              <a:ln>
                <a:noFill/>
              </a:ln>
              <a:solidFill>
                <a:prstClr val="black"/>
              </a:solidFill>
              <a:effectLst/>
              <a:uLnTx/>
              <a:uFillTx/>
              <a:latin typeface="Tw Cen MT"/>
              <a:ea typeface="+mn-ea"/>
              <a:cs typeface="+mn-cs"/>
            </a:endParaRPr>
          </a:p>
        </p:txBody>
      </p:sp>
      <p:sp>
        <p:nvSpPr>
          <p:cNvPr id="20" name="TextBox 19">
            <a:extLst>
              <a:ext uri="{FF2B5EF4-FFF2-40B4-BE49-F238E27FC236}">
                <a16:creationId xmlns:a16="http://schemas.microsoft.com/office/drawing/2014/main" id="{B8F612C6-16DE-CD63-2CCF-26AB889B69FF}"/>
              </a:ext>
            </a:extLst>
          </p:cNvPr>
          <p:cNvSpPr txBox="1"/>
          <p:nvPr/>
        </p:nvSpPr>
        <p:spPr>
          <a:xfrm>
            <a:off x="4249235" y="2160951"/>
            <a:ext cx="1114871" cy="415498"/>
          </a:xfrm>
          <a:prstGeom prst="rect">
            <a:avLst/>
          </a:prstGeom>
          <a:noFill/>
        </p:spPr>
        <p:txBody>
          <a:bodyPr wrap="square" rtlCol="0">
            <a:spAutoFit/>
          </a:bodyPr>
          <a:lstStyle/>
          <a:p>
            <a:pPr marL="0" marR="0" lvl="0" indent="0" algn="ctr" defTabSz="685629"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Tw Cen MT"/>
                <a:ea typeface="Lato" panose="020F0502020204030203" pitchFamily="34" charset="0"/>
                <a:cs typeface="Lato" panose="020F0502020204030203" pitchFamily="34" charset="0"/>
              </a:rPr>
              <a:t>First in </a:t>
            </a:r>
            <a:r>
              <a:rPr kumimoji="0" lang="tr-TR" sz="1050" b="1" i="0" u="none" strike="noStrike" kern="1200" cap="none" spc="0" normalizeH="0" baseline="0" noProof="0">
                <a:ln>
                  <a:noFill/>
                </a:ln>
                <a:solidFill>
                  <a:prstClr val="black"/>
                </a:solidFill>
                <a:effectLst/>
                <a:uLnTx/>
                <a:uFillTx/>
                <a:latin typeface="Tw Cen MT"/>
                <a:ea typeface="Lato" panose="020F0502020204030203" pitchFamily="34" charset="0"/>
                <a:cs typeface="Lato" panose="020F0502020204030203" pitchFamily="34" charset="0"/>
              </a:rPr>
              <a:t>Türkiye</a:t>
            </a:r>
            <a:endParaRPr kumimoji="0" lang="en-US" sz="1050" b="1" i="0" u="none" strike="noStrike" kern="1200" cap="none" spc="0" normalizeH="0" baseline="0" noProof="0">
              <a:ln>
                <a:noFill/>
              </a:ln>
              <a:solidFill>
                <a:prstClr val="black"/>
              </a:solidFill>
              <a:effectLst/>
              <a:uLnTx/>
              <a:uFillTx/>
              <a:latin typeface="Tw Cen MT"/>
              <a:ea typeface="Lato" panose="020F0502020204030203" pitchFamily="34" charset="0"/>
              <a:cs typeface="Lato" panose="020F0502020204030203" pitchFamily="34" charset="0"/>
            </a:endParaRPr>
          </a:p>
          <a:p>
            <a:pPr marL="0" marR="0" lvl="0" indent="0" algn="ctr" defTabSz="685629"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Tw Cen MT"/>
                <a:ea typeface="Lato" panose="020F0502020204030203" pitchFamily="34" charset="0"/>
                <a:cs typeface="Lato" panose="020F0502020204030203" pitchFamily="34" charset="0"/>
              </a:rPr>
              <a:t>CMMI SVC/3</a:t>
            </a:r>
            <a:endParaRPr kumimoji="0" lang="en-US" sz="1050" b="0" i="0" u="none" strike="noStrike" kern="1200" cap="none" spc="0" normalizeH="0" baseline="0" noProof="0">
              <a:ln>
                <a:noFill/>
              </a:ln>
              <a:solidFill>
                <a:prstClr val="black"/>
              </a:solidFill>
              <a:effectLst/>
              <a:uLnTx/>
              <a:uFillTx/>
              <a:latin typeface="Tw Cen MT"/>
              <a:ea typeface="Lato" panose="020F0502020204030203" pitchFamily="34" charset="0"/>
              <a:cs typeface="Lato" panose="020F0502020204030203" pitchFamily="34" charset="0"/>
            </a:endParaRPr>
          </a:p>
        </p:txBody>
      </p:sp>
      <p:sp>
        <p:nvSpPr>
          <p:cNvPr id="21" name="Oval 20">
            <a:extLst>
              <a:ext uri="{FF2B5EF4-FFF2-40B4-BE49-F238E27FC236}">
                <a16:creationId xmlns:a16="http://schemas.microsoft.com/office/drawing/2014/main" id="{E8767D6B-C1C6-28CF-A880-548E763224F2}"/>
              </a:ext>
            </a:extLst>
          </p:cNvPr>
          <p:cNvSpPr/>
          <p:nvPr/>
        </p:nvSpPr>
        <p:spPr>
          <a:xfrm>
            <a:off x="5775351" y="3021936"/>
            <a:ext cx="149376" cy="1602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2" name="TextBox 21">
            <a:extLst>
              <a:ext uri="{FF2B5EF4-FFF2-40B4-BE49-F238E27FC236}">
                <a16:creationId xmlns:a16="http://schemas.microsoft.com/office/drawing/2014/main" id="{6A2BA3EB-A196-0BBE-5B80-496F5D074D74}"/>
              </a:ext>
            </a:extLst>
          </p:cNvPr>
          <p:cNvSpPr txBox="1"/>
          <p:nvPr/>
        </p:nvSpPr>
        <p:spPr>
          <a:xfrm>
            <a:off x="5618426" y="2734480"/>
            <a:ext cx="614119" cy="253916"/>
          </a:xfrm>
          <a:prstGeom prst="rect">
            <a:avLst/>
          </a:prstGeom>
          <a:noFill/>
        </p:spPr>
        <p:txBody>
          <a:bodyPr wrap="square" rtlCol="0">
            <a:spAutoFit/>
          </a:bodyPr>
          <a:lstStyle/>
          <a:p>
            <a:pPr marL="0" marR="0" lvl="0" indent="0" algn="l" defTabSz="685629" rtl="0" eaLnBrk="1" fontAlgn="auto" latinLnBrk="0" hangingPunct="1">
              <a:lnSpc>
                <a:spcPct val="100000"/>
              </a:lnSpc>
              <a:spcBef>
                <a:spcPts val="0"/>
              </a:spcBef>
              <a:spcAft>
                <a:spcPts val="0"/>
              </a:spcAft>
              <a:buClrTx/>
              <a:buSzTx/>
              <a:buFontTx/>
              <a:buNone/>
              <a:tabLst/>
              <a:defRPr/>
            </a:pPr>
            <a:r>
              <a:rPr kumimoji="0" lang="tr-TR" sz="1050" b="1" i="0" u="none" strike="noStrike" kern="1200" cap="none" spc="0" normalizeH="0" baseline="0" noProof="0">
                <a:ln>
                  <a:noFill/>
                </a:ln>
                <a:solidFill>
                  <a:prstClr val="black"/>
                </a:solidFill>
                <a:effectLst/>
                <a:uLnTx/>
                <a:uFillTx/>
                <a:latin typeface="Tw Cen MT"/>
                <a:ea typeface="+mn-ea"/>
                <a:cs typeface="+mn-cs"/>
              </a:rPr>
              <a:t>2016</a:t>
            </a:r>
            <a:endParaRPr kumimoji="0" lang="en-US" sz="1050" b="1" i="0" u="none" strike="noStrike" kern="1200" cap="none" spc="0" normalizeH="0" baseline="0" noProof="0">
              <a:ln>
                <a:noFill/>
              </a:ln>
              <a:solidFill>
                <a:prstClr val="black"/>
              </a:solidFill>
              <a:effectLst/>
              <a:uLnTx/>
              <a:uFillTx/>
              <a:latin typeface="Tw Cen MT"/>
              <a:ea typeface="+mn-ea"/>
              <a:cs typeface="+mn-cs"/>
            </a:endParaRPr>
          </a:p>
        </p:txBody>
      </p:sp>
      <p:sp>
        <p:nvSpPr>
          <p:cNvPr id="23" name="TextBox 22">
            <a:extLst>
              <a:ext uri="{FF2B5EF4-FFF2-40B4-BE49-F238E27FC236}">
                <a16:creationId xmlns:a16="http://schemas.microsoft.com/office/drawing/2014/main" id="{824DDEAE-A244-9E42-5658-C53A3FA33D45}"/>
              </a:ext>
            </a:extLst>
          </p:cNvPr>
          <p:cNvSpPr txBox="1"/>
          <p:nvPr/>
        </p:nvSpPr>
        <p:spPr>
          <a:xfrm>
            <a:off x="5313708" y="2089555"/>
            <a:ext cx="1074179" cy="577081"/>
          </a:xfrm>
          <a:prstGeom prst="rect">
            <a:avLst/>
          </a:prstGeom>
          <a:noFill/>
        </p:spPr>
        <p:txBody>
          <a:bodyPr wrap="square" rtlCol="0">
            <a:spAutoFit/>
          </a:bodyPr>
          <a:lstStyle/>
          <a:p>
            <a:pPr lvl="0" algn="ctr" defTabSz="685629">
              <a:defRPr/>
            </a:pPr>
            <a:r>
              <a:rPr lang="en-US" sz="1050" b="1">
                <a:solidFill>
                  <a:prstClr val="black"/>
                </a:solidFill>
                <a:latin typeface="Tw Cen MT"/>
                <a:ea typeface="Lato" panose="020F0502020204030203" pitchFamily="34" charset="0"/>
                <a:cs typeface="Lato" panose="020F0502020204030203" pitchFamily="34" charset="0"/>
              </a:rPr>
              <a:t>Miera &amp; </a:t>
            </a:r>
            <a:r>
              <a:rPr lang="en-US" sz="1050" b="1" err="1">
                <a:solidFill>
                  <a:prstClr val="black"/>
                </a:solidFill>
                <a:latin typeface="Tw Cen MT"/>
                <a:ea typeface="Lato" panose="020F0502020204030203" pitchFamily="34" charset="0"/>
                <a:cs typeface="Lato" panose="020F0502020204030203" pitchFamily="34" charset="0"/>
              </a:rPr>
              <a:t>Odak</a:t>
            </a:r>
            <a:r>
              <a:rPr lang="en-US" sz="1050" b="1">
                <a:solidFill>
                  <a:prstClr val="black"/>
                </a:solidFill>
                <a:latin typeface="Tw Cen MT"/>
                <a:ea typeface="Lato" panose="020F0502020204030203" pitchFamily="34" charset="0"/>
                <a:cs typeface="Lato" panose="020F0502020204030203" pitchFamily="34" charset="0"/>
              </a:rPr>
              <a:t> Career Group Companies</a:t>
            </a:r>
            <a:endParaRPr kumimoji="0" lang="en-US" sz="1050" b="1" i="0" u="none" strike="noStrike" kern="1200" cap="none" spc="0" normalizeH="0" baseline="0" noProof="0">
              <a:ln>
                <a:noFill/>
              </a:ln>
              <a:solidFill>
                <a:prstClr val="black"/>
              </a:solidFill>
              <a:effectLst/>
              <a:uLnTx/>
              <a:uFillTx/>
              <a:latin typeface="Tw Cen MT"/>
              <a:ea typeface="Lato" panose="020F0502020204030203" pitchFamily="34" charset="0"/>
              <a:cs typeface="Lato" panose="020F0502020204030203" pitchFamily="34" charset="0"/>
            </a:endParaRPr>
          </a:p>
        </p:txBody>
      </p:sp>
      <p:sp>
        <p:nvSpPr>
          <p:cNvPr id="24" name="Oval 23">
            <a:extLst>
              <a:ext uri="{FF2B5EF4-FFF2-40B4-BE49-F238E27FC236}">
                <a16:creationId xmlns:a16="http://schemas.microsoft.com/office/drawing/2014/main" id="{1391BF84-AC2E-3C91-41FD-257C91ABAB73}"/>
              </a:ext>
            </a:extLst>
          </p:cNvPr>
          <p:cNvSpPr/>
          <p:nvPr/>
        </p:nvSpPr>
        <p:spPr>
          <a:xfrm>
            <a:off x="7114914" y="3026489"/>
            <a:ext cx="149376" cy="1602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5" name="TextBox 24">
            <a:extLst>
              <a:ext uri="{FF2B5EF4-FFF2-40B4-BE49-F238E27FC236}">
                <a16:creationId xmlns:a16="http://schemas.microsoft.com/office/drawing/2014/main" id="{3672AACD-1C42-EA0C-81A6-0FC6D82F1683}"/>
              </a:ext>
            </a:extLst>
          </p:cNvPr>
          <p:cNvSpPr txBox="1"/>
          <p:nvPr/>
        </p:nvSpPr>
        <p:spPr>
          <a:xfrm>
            <a:off x="6957230" y="2734708"/>
            <a:ext cx="614119" cy="253916"/>
          </a:xfrm>
          <a:prstGeom prst="rect">
            <a:avLst/>
          </a:prstGeom>
          <a:noFill/>
        </p:spPr>
        <p:txBody>
          <a:bodyPr wrap="square" rtlCol="0">
            <a:spAutoFit/>
          </a:bodyPr>
          <a:lstStyle/>
          <a:p>
            <a:pPr marL="0" marR="0" lvl="0" indent="0" algn="l" defTabSz="685629" rtl="0" eaLnBrk="1" fontAlgn="auto" latinLnBrk="0" hangingPunct="1">
              <a:lnSpc>
                <a:spcPct val="100000"/>
              </a:lnSpc>
              <a:spcBef>
                <a:spcPts val="0"/>
              </a:spcBef>
              <a:spcAft>
                <a:spcPts val="0"/>
              </a:spcAft>
              <a:buClrTx/>
              <a:buSzTx/>
              <a:buFontTx/>
              <a:buNone/>
              <a:tabLst/>
              <a:defRPr/>
            </a:pPr>
            <a:r>
              <a:rPr kumimoji="0" lang="tr-TR" sz="1050" b="1" i="0" u="none" strike="noStrike" kern="1200" cap="none" spc="0" normalizeH="0" baseline="0" noProof="0">
                <a:ln>
                  <a:noFill/>
                </a:ln>
                <a:solidFill>
                  <a:prstClr val="black"/>
                </a:solidFill>
                <a:effectLst/>
                <a:uLnTx/>
                <a:uFillTx/>
                <a:latin typeface="Tw Cen MT"/>
                <a:ea typeface="+mn-ea"/>
                <a:cs typeface="+mn-cs"/>
              </a:rPr>
              <a:t>2019</a:t>
            </a:r>
            <a:endParaRPr kumimoji="0" lang="en-US" sz="1050" b="1" i="0" u="none" strike="noStrike" kern="1200" cap="none" spc="0" normalizeH="0" baseline="0" noProof="0">
              <a:ln>
                <a:noFill/>
              </a:ln>
              <a:solidFill>
                <a:prstClr val="black"/>
              </a:solidFill>
              <a:effectLst/>
              <a:uLnTx/>
              <a:uFillTx/>
              <a:latin typeface="Tw Cen MT"/>
              <a:ea typeface="+mn-ea"/>
              <a:cs typeface="+mn-cs"/>
            </a:endParaRPr>
          </a:p>
        </p:txBody>
      </p:sp>
      <p:sp>
        <p:nvSpPr>
          <p:cNvPr id="26" name="TextBox 25">
            <a:extLst>
              <a:ext uri="{FF2B5EF4-FFF2-40B4-BE49-F238E27FC236}">
                <a16:creationId xmlns:a16="http://schemas.microsoft.com/office/drawing/2014/main" id="{9E4FE559-7775-293C-ECAA-37FB5C8B0295}"/>
              </a:ext>
            </a:extLst>
          </p:cNvPr>
          <p:cNvSpPr txBox="1"/>
          <p:nvPr/>
        </p:nvSpPr>
        <p:spPr>
          <a:xfrm>
            <a:off x="6652512" y="2494919"/>
            <a:ext cx="1074179" cy="253916"/>
          </a:xfrm>
          <a:prstGeom prst="rect">
            <a:avLst/>
          </a:prstGeom>
          <a:noFill/>
        </p:spPr>
        <p:txBody>
          <a:bodyPr wrap="square" rtlCol="0">
            <a:spAutoFit/>
          </a:bodyPr>
          <a:lstStyle/>
          <a:p>
            <a:pPr lvl="0" algn="ctr" defTabSz="685629">
              <a:defRPr/>
            </a:pPr>
            <a:r>
              <a:rPr lang="tr-TR" sz="1050" b="1">
                <a:solidFill>
                  <a:prstClr val="black"/>
                </a:solidFill>
                <a:latin typeface="Tw Cen MT"/>
                <a:ea typeface="Lato" panose="020F0502020204030203" pitchFamily="34" charset="0"/>
                <a:cs typeface="Lato" panose="020F0502020204030203" pitchFamily="34" charset="0"/>
              </a:rPr>
              <a:t>R&amp;D Center</a:t>
            </a:r>
          </a:p>
        </p:txBody>
      </p:sp>
      <p:sp>
        <p:nvSpPr>
          <p:cNvPr id="27" name="TextBox 26">
            <a:extLst>
              <a:ext uri="{FF2B5EF4-FFF2-40B4-BE49-F238E27FC236}">
                <a16:creationId xmlns:a16="http://schemas.microsoft.com/office/drawing/2014/main" id="{A6538E67-206F-DECC-5B86-43FFD28F0F10}"/>
              </a:ext>
            </a:extLst>
          </p:cNvPr>
          <p:cNvSpPr txBox="1"/>
          <p:nvPr/>
        </p:nvSpPr>
        <p:spPr>
          <a:xfrm>
            <a:off x="4203722" y="2509039"/>
            <a:ext cx="1114871" cy="253916"/>
          </a:xfrm>
          <a:prstGeom prst="rect">
            <a:avLst/>
          </a:prstGeom>
          <a:noFill/>
        </p:spPr>
        <p:txBody>
          <a:bodyPr wrap="square" rtlCol="0">
            <a:spAutoFit/>
          </a:bodyPr>
          <a:lstStyle/>
          <a:p>
            <a:pPr marL="0" marR="0" lvl="0" indent="0" algn="ctr" defTabSz="685629"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Tw Cen MT"/>
                <a:ea typeface="Lato" panose="020F0502020204030203" pitchFamily="34" charset="0"/>
                <a:cs typeface="Lato" panose="020F0502020204030203" pitchFamily="34" charset="0"/>
              </a:rPr>
              <a:t>ISO 27001</a:t>
            </a:r>
          </a:p>
        </p:txBody>
      </p:sp>
      <p:sp>
        <p:nvSpPr>
          <p:cNvPr id="28" name="Oval 27">
            <a:extLst>
              <a:ext uri="{FF2B5EF4-FFF2-40B4-BE49-F238E27FC236}">
                <a16:creationId xmlns:a16="http://schemas.microsoft.com/office/drawing/2014/main" id="{1C1EE6BF-E329-55EE-7D2E-84799B63F415}"/>
              </a:ext>
            </a:extLst>
          </p:cNvPr>
          <p:cNvSpPr/>
          <p:nvPr/>
        </p:nvSpPr>
        <p:spPr>
          <a:xfrm>
            <a:off x="9259855" y="3026257"/>
            <a:ext cx="149376" cy="1602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9" name="TextBox 28">
            <a:extLst>
              <a:ext uri="{FF2B5EF4-FFF2-40B4-BE49-F238E27FC236}">
                <a16:creationId xmlns:a16="http://schemas.microsoft.com/office/drawing/2014/main" id="{14299BB7-FB43-323F-0CDF-38CAA5C9557D}"/>
              </a:ext>
            </a:extLst>
          </p:cNvPr>
          <p:cNvSpPr txBox="1"/>
          <p:nvPr/>
        </p:nvSpPr>
        <p:spPr>
          <a:xfrm>
            <a:off x="9102171" y="2747529"/>
            <a:ext cx="614119" cy="253916"/>
          </a:xfrm>
          <a:prstGeom prst="rect">
            <a:avLst/>
          </a:prstGeom>
          <a:noFill/>
        </p:spPr>
        <p:txBody>
          <a:bodyPr wrap="square" rtlCol="0">
            <a:spAutoFit/>
          </a:bodyPr>
          <a:lstStyle/>
          <a:p>
            <a:pPr marL="0" marR="0" lvl="0" indent="0" algn="l" defTabSz="685629" rtl="0" eaLnBrk="1" fontAlgn="auto" latinLnBrk="0" hangingPunct="1">
              <a:lnSpc>
                <a:spcPct val="100000"/>
              </a:lnSpc>
              <a:spcBef>
                <a:spcPts val="0"/>
              </a:spcBef>
              <a:spcAft>
                <a:spcPts val="0"/>
              </a:spcAft>
              <a:buClrTx/>
              <a:buSzTx/>
              <a:buFontTx/>
              <a:buNone/>
              <a:tabLst/>
              <a:defRPr/>
            </a:pPr>
            <a:r>
              <a:rPr kumimoji="0" lang="tr-TR" sz="1050" b="1" i="0" u="none" strike="noStrike" kern="1200" cap="none" spc="0" normalizeH="0" baseline="0" noProof="0">
                <a:ln>
                  <a:noFill/>
                </a:ln>
                <a:solidFill>
                  <a:prstClr val="black"/>
                </a:solidFill>
                <a:effectLst/>
                <a:uLnTx/>
                <a:uFillTx/>
                <a:latin typeface="Tw Cen MT"/>
                <a:ea typeface="+mn-ea"/>
                <a:cs typeface="+mn-cs"/>
              </a:rPr>
              <a:t>202</a:t>
            </a:r>
            <a:r>
              <a:rPr kumimoji="0" lang="en-US" sz="1050" b="1" i="0" u="none" strike="noStrike" kern="1200" cap="none" spc="0" normalizeH="0" baseline="0" noProof="0">
                <a:ln>
                  <a:noFill/>
                </a:ln>
                <a:solidFill>
                  <a:prstClr val="black"/>
                </a:solidFill>
                <a:effectLst/>
                <a:uLnTx/>
                <a:uFillTx/>
                <a:latin typeface="Tw Cen MT"/>
                <a:ea typeface="+mn-ea"/>
                <a:cs typeface="+mn-cs"/>
              </a:rPr>
              <a:t>2</a:t>
            </a:r>
          </a:p>
        </p:txBody>
      </p:sp>
      <p:cxnSp>
        <p:nvCxnSpPr>
          <p:cNvPr id="30" name="Straight Connector 29">
            <a:extLst>
              <a:ext uri="{FF2B5EF4-FFF2-40B4-BE49-F238E27FC236}">
                <a16:creationId xmlns:a16="http://schemas.microsoft.com/office/drawing/2014/main" id="{2833E956-2328-DCAA-4C4A-37A5B15AD10A}"/>
              </a:ext>
            </a:extLst>
          </p:cNvPr>
          <p:cNvCxnSpPr>
            <a:cxnSpLocks/>
            <a:endCxn id="24" idx="2"/>
          </p:cNvCxnSpPr>
          <p:nvPr/>
        </p:nvCxnSpPr>
        <p:spPr>
          <a:xfrm flipV="1">
            <a:off x="5931957" y="3106604"/>
            <a:ext cx="1182957" cy="2309"/>
          </a:xfrm>
          <a:prstGeom prst="line">
            <a:avLst/>
          </a:prstGeom>
          <a:ln w="38100">
            <a:solidFill>
              <a:schemeClr val="bg1">
                <a:lumMod val="75000"/>
              </a:schemeClr>
            </a:solidFill>
            <a:prstDash val="dash"/>
          </a:ln>
        </p:spPr>
        <p:style>
          <a:lnRef idx="3">
            <a:schemeClr val="accent2"/>
          </a:lnRef>
          <a:fillRef idx="0">
            <a:schemeClr val="accent2"/>
          </a:fillRef>
          <a:effectRef idx="2">
            <a:schemeClr val="accent2"/>
          </a:effectRef>
          <a:fontRef idx="minor">
            <a:schemeClr val="tx1"/>
          </a:fontRef>
        </p:style>
      </p:cxnSp>
      <p:sp>
        <p:nvSpPr>
          <p:cNvPr id="31" name="TextBox 30">
            <a:extLst>
              <a:ext uri="{FF2B5EF4-FFF2-40B4-BE49-F238E27FC236}">
                <a16:creationId xmlns:a16="http://schemas.microsoft.com/office/drawing/2014/main" id="{4CD5E25C-79B4-C10B-DC4E-14C5076038DD}"/>
              </a:ext>
            </a:extLst>
          </p:cNvPr>
          <p:cNvSpPr txBox="1"/>
          <p:nvPr/>
        </p:nvSpPr>
        <p:spPr>
          <a:xfrm>
            <a:off x="1038904" y="3438938"/>
            <a:ext cx="6036433" cy="415498"/>
          </a:xfrm>
          <a:prstGeom prst="rect">
            <a:avLst/>
          </a:prstGeom>
          <a:noFill/>
        </p:spPr>
        <p:txBody>
          <a:bodyPr wrap="square" rtlCol="0">
            <a:spAutoFit/>
          </a:bodyPr>
          <a:lstStyle/>
          <a:p>
            <a:pPr marL="171450" lvl="0" indent="-171450">
              <a:buFont typeface="Arial" panose="020B0604020202020204" pitchFamily="34" charset="0"/>
              <a:buChar char="•"/>
            </a:pPr>
            <a:r>
              <a:rPr lang="en-US" sz="1050" b="1">
                <a:solidFill>
                  <a:prstClr val="black">
                    <a:lumMod val="65000"/>
                    <a:lumOff val="35000"/>
                  </a:prstClr>
                </a:solidFill>
                <a:latin typeface="Tw Cen MT"/>
              </a:rPr>
              <a:t>Started Operating as Software House</a:t>
            </a:r>
          </a:p>
          <a:p>
            <a:pPr marL="171450" lvl="0" indent="-171450">
              <a:buFont typeface="Arial" panose="020B0604020202020204" pitchFamily="34" charset="0"/>
              <a:buChar char="•"/>
            </a:pPr>
            <a:r>
              <a:rPr lang="en-US" sz="1050" b="1">
                <a:solidFill>
                  <a:prstClr val="black">
                    <a:lumMod val="65000"/>
                    <a:lumOff val="35000"/>
                  </a:prstClr>
                </a:solidFill>
                <a:latin typeface="Tw Cen MT"/>
              </a:rPr>
              <a:t>Started to provide services in software development, testing, system continuity and management</a:t>
            </a:r>
          </a:p>
        </p:txBody>
      </p:sp>
      <p:sp>
        <p:nvSpPr>
          <p:cNvPr id="32" name="TextBox 31">
            <a:extLst>
              <a:ext uri="{FF2B5EF4-FFF2-40B4-BE49-F238E27FC236}">
                <a16:creationId xmlns:a16="http://schemas.microsoft.com/office/drawing/2014/main" id="{9CFB5B92-4778-2794-BBC6-77C707AAA61D}"/>
              </a:ext>
            </a:extLst>
          </p:cNvPr>
          <p:cNvSpPr txBox="1"/>
          <p:nvPr/>
        </p:nvSpPr>
        <p:spPr>
          <a:xfrm>
            <a:off x="2163339" y="3951348"/>
            <a:ext cx="6036433" cy="415498"/>
          </a:xfrm>
          <a:prstGeom prst="rect">
            <a:avLst/>
          </a:prstGeom>
          <a:noFill/>
        </p:spPr>
        <p:txBody>
          <a:bodyPr wrap="square" rtlCol="0">
            <a:spAutoFit/>
          </a:bodyPr>
          <a:lstStyle/>
          <a:p>
            <a:pPr marL="171450" lvl="0" indent="-171450">
              <a:buFont typeface="Arial" panose="020B0604020202020204" pitchFamily="34" charset="0"/>
              <a:buChar char="•"/>
            </a:pPr>
            <a:r>
              <a:rPr lang="en-US" sz="1050" b="1">
                <a:solidFill>
                  <a:prstClr val="black">
                    <a:lumMod val="65000"/>
                    <a:lumOff val="35000"/>
                  </a:prstClr>
                </a:solidFill>
                <a:latin typeface="Tw Cen MT"/>
              </a:rPr>
              <a:t>Our first project, MF2010, was realized for </a:t>
            </a:r>
            <a:r>
              <a:rPr lang="en-US" sz="1050" b="1" err="1">
                <a:solidFill>
                  <a:prstClr val="black">
                    <a:lumMod val="65000"/>
                    <a:lumOff val="35000"/>
                  </a:prstClr>
                </a:solidFill>
                <a:latin typeface="Tw Cen MT"/>
              </a:rPr>
              <a:t>Yapı</a:t>
            </a:r>
            <a:r>
              <a:rPr lang="en-US" sz="1050" b="1">
                <a:solidFill>
                  <a:prstClr val="black">
                    <a:lumMod val="65000"/>
                    <a:lumOff val="35000"/>
                  </a:prstClr>
                </a:solidFill>
                <a:latin typeface="Tw Cen MT"/>
              </a:rPr>
              <a:t> </a:t>
            </a:r>
            <a:r>
              <a:rPr lang="en-US" sz="1050" b="1" err="1">
                <a:solidFill>
                  <a:prstClr val="black">
                    <a:lumMod val="65000"/>
                    <a:lumOff val="35000"/>
                  </a:prstClr>
                </a:solidFill>
                <a:latin typeface="Tw Cen MT"/>
              </a:rPr>
              <a:t>Kredi</a:t>
            </a:r>
            <a:r>
              <a:rPr lang="en-US" sz="1050" b="1">
                <a:solidFill>
                  <a:prstClr val="black">
                    <a:lumMod val="65000"/>
                    <a:lumOff val="35000"/>
                  </a:prstClr>
                </a:solidFill>
                <a:latin typeface="Tw Cen MT"/>
              </a:rPr>
              <a:t> in 2010. </a:t>
            </a:r>
          </a:p>
          <a:p>
            <a:pPr marL="171450" lvl="0" indent="-171450">
              <a:buFont typeface="Arial" panose="020B0604020202020204" pitchFamily="34" charset="0"/>
              <a:buChar char="•"/>
            </a:pPr>
            <a:r>
              <a:rPr lang="en-US" sz="1050" b="1">
                <a:solidFill>
                  <a:prstClr val="black">
                    <a:lumMod val="65000"/>
                    <a:lumOff val="35000"/>
                  </a:prstClr>
                </a:solidFill>
                <a:latin typeface="Tw Cen MT"/>
              </a:rPr>
              <a:t>Economic Policy Research Foundation of Turkey (TEPAV) 10/25</a:t>
            </a:r>
            <a:endParaRPr kumimoji="0" lang="en-US" sz="1050" b="1" i="0" u="none" strike="noStrike" kern="1200" cap="none" spc="0" normalizeH="0" baseline="0" noProof="0">
              <a:ln>
                <a:noFill/>
              </a:ln>
              <a:solidFill>
                <a:prstClr val="black">
                  <a:lumMod val="65000"/>
                  <a:lumOff val="35000"/>
                </a:prstClr>
              </a:solidFill>
              <a:effectLst/>
              <a:uLnTx/>
              <a:uFillTx/>
              <a:latin typeface="Tw Cen MT"/>
              <a:ea typeface="+mn-ea"/>
              <a:cs typeface="+mn-cs"/>
            </a:endParaRPr>
          </a:p>
        </p:txBody>
      </p:sp>
      <p:sp>
        <p:nvSpPr>
          <p:cNvPr id="33" name="TextBox 32">
            <a:extLst>
              <a:ext uri="{FF2B5EF4-FFF2-40B4-BE49-F238E27FC236}">
                <a16:creationId xmlns:a16="http://schemas.microsoft.com/office/drawing/2014/main" id="{1490DB5A-17B5-DE96-1E24-64094DA1B17D}"/>
              </a:ext>
            </a:extLst>
          </p:cNvPr>
          <p:cNvSpPr txBox="1"/>
          <p:nvPr/>
        </p:nvSpPr>
        <p:spPr>
          <a:xfrm>
            <a:off x="8636505" y="1766968"/>
            <a:ext cx="1372669" cy="1061829"/>
          </a:xfrm>
          <a:prstGeom prst="rect">
            <a:avLst/>
          </a:prstGeom>
          <a:noFill/>
        </p:spPr>
        <p:txBody>
          <a:bodyPr wrap="square" rtlCol="0">
            <a:spAutoFit/>
          </a:bodyPr>
          <a:lstStyle/>
          <a:p>
            <a:pPr lvl="0" algn="ctr" defTabSz="685629">
              <a:defRPr/>
            </a:pPr>
            <a:r>
              <a:rPr lang="en-US" sz="1050" b="1">
                <a:solidFill>
                  <a:prstClr val="black"/>
                </a:solidFill>
                <a:latin typeface="Tw Cen MT"/>
                <a:ea typeface="Lato" panose="020F0502020204030203" pitchFamily="34" charset="0"/>
                <a:cs typeface="Lato" panose="020F0502020204030203" pitchFamily="34" charset="0"/>
              </a:rPr>
              <a:t>2 TUBITAK 1501 Application was made</a:t>
            </a:r>
          </a:p>
          <a:p>
            <a:pPr lvl="0" algn="ctr" defTabSz="685629">
              <a:defRPr/>
            </a:pPr>
            <a:r>
              <a:rPr lang="en-US" sz="1050" b="1">
                <a:solidFill>
                  <a:prstClr val="black"/>
                </a:solidFill>
                <a:latin typeface="Tw Cen MT"/>
                <a:ea typeface="Lato" panose="020F0502020204030203" pitchFamily="34" charset="0"/>
                <a:cs typeface="Lato" panose="020F0502020204030203" pitchFamily="34" charset="0"/>
              </a:rPr>
              <a:t>3 Eureka Project Applications were made</a:t>
            </a:r>
            <a:endParaRPr kumimoji="0" lang="en-US" sz="1050" b="1" i="0" u="none" strike="noStrike" kern="1200" cap="none" spc="0" normalizeH="0" baseline="0" noProof="0">
              <a:ln>
                <a:noFill/>
              </a:ln>
              <a:solidFill>
                <a:prstClr val="black"/>
              </a:solidFill>
              <a:effectLst/>
              <a:uLnTx/>
              <a:uFillTx/>
              <a:latin typeface="Tw Cen MT"/>
              <a:ea typeface="Lato" panose="020F0502020204030203" pitchFamily="34" charset="0"/>
              <a:cs typeface="Lato" panose="020F0502020204030203" pitchFamily="34" charset="0"/>
            </a:endParaRPr>
          </a:p>
        </p:txBody>
      </p:sp>
      <p:sp>
        <p:nvSpPr>
          <p:cNvPr id="34" name="Oval 33">
            <a:extLst>
              <a:ext uri="{FF2B5EF4-FFF2-40B4-BE49-F238E27FC236}">
                <a16:creationId xmlns:a16="http://schemas.microsoft.com/office/drawing/2014/main" id="{8FF4BBFE-4F03-4FEC-7543-A5E87C747C8C}"/>
              </a:ext>
            </a:extLst>
          </p:cNvPr>
          <p:cNvSpPr/>
          <p:nvPr/>
        </p:nvSpPr>
        <p:spPr>
          <a:xfrm>
            <a:off x="10266164" y="3029243"/>
            <a:ext cx="149376" cy="1602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35" name="TextBox 34">
            <a:extLst>
              <a:ext uri="{FF2B5EF4-FFF2-40B4-BE49-F238E27FC236}">
                <a16:creationId xmlns:a16="http://schemas.microsoft.com/office/drawing/2014/main" id="{09344599-B787-0AB6-FBA4-E3B487E18903}"/>
              </a:ext>
            </a:extLst>
          </p:cNvPr>
          <p:cNvSpPr txBox="1"/>
          <p:nvPr/>
        </p:nvSpPr>
        <p:spPr>
          <a:xfrm>
            <a:off x="10120203" y="2747529"/>
            <a:ext cx="614119" cy="253916"/>
          </a:xfrm>
          <a:prstGeom prst="rect">
            <a:avLst/>
          </a:prstGeom>
          <a:noFill/>
        </p:spPr>
        <p:txBody>
          <a:bodyPr wrap="square" rtlCol="0">
            <a:spAutoFit/>
          </a:bodyPr>
          <a:lstStyle/>
          <a:p>
            <a:pPr marL="0" marR="0" lvl="0" indent="0" algn="l" defTabSz="685629" rtl="0" eaLnBrk="1" fontAlgn="auto" latinLnBrk="0" hangingPunct="1">
              <a:lnSpc>
                <a:spcPct val="100000"/>
              </a:lnSpc>
              <a:spcBef>
                <a:spcPts val="0"/>
              </a:spcBef>
              <a:spcAft>
                <a:spcPts val="0"/>
              </a:spcAft>
              <a:buClrTx/>
              <a:buSzTx/>
              <a:buFontTx/>
              <a:buNone/>
              <a:tabLst/>
              <a:defRPr/>
            </a:pPr>
            <a:r>
              <a:rPr kumimoji="0" lang="tr-TR" sz="1050" b="1" i="0" u="none" strike="noStrike" kern="1200" cap="none" spc="0" normalizeH="0" baseline="0" noProof="0">
                <a:ln>
                  <a:noFill/>
                </a:ln>
                <a:solidFill>
                  <a:prstClr val="black"/>
                </a:solidFill>
                <a:effectLst/>
                <a:uLnTx/>
                <a:uFillTx/>
                <a:latin typeface="Tw Cen MT"/>
                <a:ea typeface="+mn-ea"/>
                <a:cs typeface="+mn-cs"/>
              </a:rPr>
              <a:t>202</a:t>
            </a:r>
            <a:r>
              <a:rPr kumimoji="0" lang="en-US" sz="1050" b="1" i="0" u="none" strike="noStrike" kern="1200" cap="none" spc="0" normalizeH="0" baseline="0" noProof="0">
                <a:ln>
                  <a:noFill/>
                </a:ln>
                <a:solidFill>
                  <a:prstClr val="black"/>
                </a:solidFill>
                <a:effectLst/>
                <a:uLnTx/>
                <a:uFillTx/>
                <a:latin typeface="Tw Cen MT"/>
                <a:ea typeface="+mn-ea"/>
                <a:cs typeface="+mn-cs"/>
              </a:rPr>
              <a:t>3</a:t>
            </a:r>
          </a:p>
        </p:txBody>
      </p:sp>
      <p:cxnSp>
        <p:nvCxnSpPr>
          <p:cNvPr id="36" name="Straight Connector 35">
            <a:extLst>
              <a:ext uri="{FF2B5EF4-FFF2-40B4-BE49-F238E27FC236}">
                <a16:creationId xmlns:a16="http://schemas.microsoft.com/office/drawing/2014/main" id="{D9A9A145-A03E-AF60-38CD-7DDC6BEAB548}"/>
              </a:ext>
            </a:extLst>
          </p:cNvPr>
          <p:cNvCxnSpPr>
            <a:cxnSpLocks/>
          </p:cNvCxnSpPr>
          <p:nvPr/>
        </p:nvCxnSpPr>
        <p:spPr>
          <a:xfrm flipV="1">
            <a:off x="8402922" y="3108913"/>
            <a:ext cx="856933" cy="232"/>
          </a:xfrm>
          <a:prstGeom prst="line">
            <a:avLst/>
          </a:prstGeom>
          <a:ln w="38100">
            <a:solidFill>
              <a:schemeClr val="bg1">
                <a:lumMod val="75000"/>
              </a:schemeClr>
            </a:solidFill>
            <a:prstDash val="dash"/>
          </a:ln>
        </p:spPr>
        <p:style>
          <a:lnRef idx="3">
            <a:schemeClr val="accent2"/>
          </a:lnRef>
          <a:fillRef idx="0">
            <a:schemeClr val="accent2"/>
          </a:fillRef>
          <a:effectRef idx="2">
            <a:schemeClr val="accent2"/>
          </a:effectRef>
          <a:fontRef idx="minor">
            <a:schemeClr val="tx1"/>
          </a:fontRef>
        </p:style>
      </p:cxnSp>
      <p:cxnSp>
        <p:nvCxnSpPr>
          <p:cNvPr id="37" name="Straight Connector 36">
            <a:extLst>
              <a:ext uri="{FF2B5EF4-FFF2-40B4-BE49-F238E27FC236}">
                <a16:creationId xmlns:a16="http://schemas.microsoft.com/office/drawing/2014/main" id="{EB47E9D1-59AC-1F85-BDFA-3BCB86B585A2}"/>
              </a:ext>
            </a:extLst>
          </p:cNvPr>
          <p:cNvCxnSpPr>
            <a:cxnSpLocks/>
          </p:cNvCxnSpPr>
          <p:nvPr/>
        </p:nvCxnSpPr>
        <p:spPr>
          <a:xfrm flipV="1">
            <a:off x="9409231" y="3110068"/>
            <a:ext cx="856933" cy="232"/>
          </a:xfrm>
          <a:prstGeom prst="line">
            <a:avLst/>
          </a:prstGeom>
          <a:ln w="38100">
            <a:solidFill>
              <a:schemeClr val="bg1">
                <a:lumMod val="75000"/>
              </a:schemeClr>
            </a:solidFill>
            <a:prstDash val="dash"/>
          </a:ln>
        </p:spPr>
        <p:style>
          <a:lnRef idx="3">
            <a:schemeClr val="accent2"/>
          </a:lnRef>
          <a:fillRef idx="0">
            <a:schemeClr val="accent2"/>
          </a:fillRef>
          <a:effectRef idx="2">
            <a:schemeClr val="accent2"/>
          </a:effectRef>
          <a:fontRef idx="minor">
            <a:schemeClr val="tx1"/>
          </a:fontRef>
        </p:style>
      </p:cxnSp>
      <p:sp>
        <p:nvSpPr>
          <p:cNvPr id="38" name="TextBox 37">
            <a:extLst>
              <a:ext uri="{FF2B5EF4-FFF2-40B4-BE49-F238E27FC236}">
                <a16:creationId xmlns:a16="http://schemas.microsoft.com/office/drawing/2014/main" id="{55B4D11A-DF6A-DE26-EF81-FAAFB0F160B2}"/>
              </a:ext>
            </a:extLst>
          </p:cNvPr>
          <p:cNvSpPr txBox="1"/>
          <p:nvPr/>
        </p:nvSpPr>
        <p:spPr>
          <a:xfrm>
            <a:off x="4502544" y="4481450"/>
            <a:ext cx="6036433" cy="253916"/>
          </a:xfrm>
          <a:prstGeom prst="rect">
            <a:avLst/>
          </a:prstGeom>
          <a:noFill/>
        </p:spPr>
        <p:txBody>
          <a:bodyPr wrap="square" rtlCol="0">
            <a:spAutoFit/>
          </a:bodyPr>
          <a:lstStyle/>
          <a:p>
            <a:pPr marL="171450" lvl="0" indent="-171450">
              <a:buFont typeface="Arial" panose="020B0604020202020204" pitchFamily="34" charset="0"/>
              <a:buChar char="•"/>
            </a:pPr>
            <a:r>
              <a:rPr lang="en-US" sz="1050" b="1">
                <a:solidFill>
                  <a:prstClr val="black">
                    <a:lumMod val="65000"/>
                    <a:lumOff val="35000"/>
                  </a:prstClr>
                </a:solidFill>
                <a:latin typeface="Tw Cen MT"/>
              </a:rPr>
              <a:t>Mirsis was the first IT company in Türkiye to receive CMMI-SVC+SSD.</a:t>
            </a:r>
            <a:endParaRPr kumimoji="0" lang="en-US" sz="1050" b="1" i="0" u="none" strike="noStrike" kern="1200" cap="none" spc="0" normalizeH="0" baseline="0" noProof="0">
              <a:ln>
                <a:noFill/>
              </a:ln>
              <a:solidFill>
                <a:prstClr val="black">
                  <a:lumMod val="65000"/>
                  <a:lumOff val="35000"/>
                </a:prstClr>
              </a:solidFill>
              <a:effectLst/>
              <a:uLnTx/>
              <a:uFillTx/>
              <a:latin typeface="Tw Cen MT"/>
              <a:ea typeface="+mn-ea"/>
              <a:cs typeface="+mn-cs"/>
            </a:endParaRPr>
          </a:p>
        </p:txBody>
      </p:sp>
      <p:sp>
        <p:nvSpPr>
          <p:cNvPr id="39" name="TextBox 38">
            <a:extLst>
              <a:ext uri="{FF2B5EF4-FFF2-40B4-BE49-F238E27FC236}">
                <a16:creationId xmlns:a16="http://schemas.microsoft.com/office/drawing/2014/main" id="{B0707608-7D27-6FC9-271C-8C98CCF63C36}"/>
              </a:ext>
            </a:extLst>
          </p:cNvPr>
          <p:cNvSpPr txBox="1"/>
          <p:nvPr/>
        </p:nvSpPr>
        <p:spPr>
          <a:xfrm>
            <a:off x="5924727" y="4819339"/>
            <a:ext cx="6036433" cy="900246"/>
          </a:xfrm>
          <a:prstGeom prst="rect">
            <a:avLst/>
          </a:prstGeom>
          <a:noFill/>
        </p:spPr>
        <p:txBody>
          <a:bodyPr wrap="square" rtlCol="0">
            <a:spAutoFit/>
          </a:bodyPr>
          <a:lstStyle/>
          <a:p>
            <a:pPr marL="171450" lvl="0" indent="-171450" algn="just">
              <a:buFont typeface="Arial" panose="020B0604020202020204" pitchFamily="34" charset="0"/>
              <a:buChar char="•"/>
            </a:pPr>
            <a:r>
              <a:rPr lang="en-US" sz="1050" b="1">
                <a:solidFill>
                  <a:prstClr val="black">
                    <a:lumMod val="65000"/>
                    <a:lumOff val="35000"/>
                  </a:prstClr>
                </a:solidFill>
                <a:latin typeface="Tw Cen MT"/>
              </a:rPr>
              <a:t>A patent application was realized (Multifactor Passenger Congestion Estimation System with Recurrent Neural Networks).</a:t>
            </a:r>
          </a:p>
          <a:p>
            <a:pPr marL="171450" lvl="0" indent="-171450" algn="just">
              <a:buFont typeface="Arial" panose="020B0604020202020204" pitchFamily="34" charset="0"/>
              <a:buChar char="•"/>
            </a:pPr>
            <a:r>
              <a:rPr lang="en-US" sz="1050" b="1">
                <a:solidFill>
                  <a:prstClr val="black">
                    <a:lumMod val="65000"/>
                    <a:lumOff val="35000"/>
                  </a:prstClr>
                </a:solidFill>
                <a:latin typeface="Tw Cen MT"/>
              </a:rPr>
              <a:t>Participation was provided with an academic publication titled “Location Prediction with Machine Learning on Location based Social Networks (International Conference on Computational Methods in Applied Sciences” for the ICCMAS 2019 Conference, an international event. </a:t>
            </a:r>
            <a:endParaRPr kumimoji="0" lang="en-US" sz="1050" b="1" i="0" u="none" strike="noStrike" kern="1200" cap="none" spc="0" normalizeH="0" baseline="0" noProof="0">
              <a:ln>
                <a:noFill/>
              </a:ln>
              <a:solidFill>
                <a:prstClr val="black">
                  <a:lumMod val="65000"/>
                  <a:lumOff val="35000"/>
                </a:prstClr>
              </a:solidFill>
              <a:effectLst/>
              <a:uLnTx/>
              <a:uFillTx/>
              <a:latin typeface="Tw Cen MT"/>
              <a:ea typeface="+mn-ea"/>
              <a:cs typeface="+mn-cs"/>
            </a:endParaRPr>
          </a:p>
        </p:txBody>
      </p:sp>
      <p:sp>
        <p:nvSpPr>
          <p:cNvPr id="40" name="Oval 39">
            <a:extLst>
              <a:ext uri="{FF2B5EF4-FFF2-40B4-BE49-F238E27FC236}">
                <a16:creationId xmlns:a16="http://schemas.microsoft.com/office/drawing/2014/main" id="{AB38B8BD-A26E-5FAF-2BD5-5A68A2F5A724}"/>
              </a:ext>
            </a:extLst>
          </p:cNvPr>
          <p:cNvSpPr/>
          <p:nvPr/>
        </p:nvSpPr>
        <p:spPr>
          <a:xfrm>
            <a:off x="8328234" y="3014477"/>
            <a:ext cx="149376" cy="1602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cxnSp>
        <p:nvCxnSpPr>
          <p:cNvPr id="41" name="Straight Connector 40">
            <a:extLst>
              <a:ext uri="{FF2B5EF4-FFF2-40B4-BE49-F238E27FC236}">
                <a16:creationId xmlns:a16="http://schemas.microsoft.com/office/drawing/2014/main" id="{05D2FE64-A827-5119-CA76-9496B3F283EE}"/>
              </a:ext>
            </a:extLst>
          </p:cNvPr>
          <p:cNvCxnSpPr>
            <a:cxnSpLocks/>
            <a:stCxn id="24" idx="6"/>
          </p:cNvCxnSpPr>
          <p:nvPr/>
        </p:nvCxnSpPr>
        <p:spPr>
          <a:xfrm flipV="1">
            <a:off x="7264290" y="3104009"/>
            <a:ext cx="1074236" cy="2595"/>
          </a:xfrm>
          <a:prstGeom prst="line">
            <a:avLst/>
          </a:prstGeom>
          <a:ln w="38100">
            <a:solidFill>
              <a:schemeClr val="bg1">
                <a:lumMod val="75000"/>
              </a:schemeClr>
            </a:solidFill>
            <a:prstDash val="dash"/>
          </a:ln>
        </p:spPr>
        <p:style>
          <a:lnRef idx="3">
            <a:schemeClr val="accent2"/>
          </a:lnRef>
          <a:fillRef idx="0">
            <a:schemeClr val="accent2"/>
          </a:fillRef>
          <a:effectRef idx="2">
            <a:schemeClr val="accent2"/>
          </a:effectRef>
          <a:fontRef idx="minor">
            <a:schemeClr val="tx1"/>
          </a:fontRef>
        </p:style>
      </p:cxnSp>
      <p:sp>
        <p:nvSpPr>
          <p:cNvPr id="42" name="TextBox 41">
            <a:extLst>
              <a:ext uri="{FF2B5EF4-FFF2-40B4-BE49-F238E27FC236}">
                <a16:creationId xmlns:a16="http://schemas.microsoft.com/office/drawing/2014/main" id="{41CCD2F7-C1AF-F94F-2E42-E5566C153E73}"/>
              </a:ext>
            </a:extLst>
          </p:cNvPr>
          <p:cNvSpPr txBox="1"/>
          <p:nvPr/>
        </p:nvSpPr>
        <p:spPr>
          <a:xfrm>
            <a:off x="8170550" y="2760561"/>
            <a:ext cx="614119" cy="253916"/>
          </a:xfrm>
          <a:prstGeom prst="rect">
            <a:avLst/>
          </a:prstGeom>
          <a:noFill/>
        </p:spPr>
        <p:txBody>
          <a:bodyPr wrap="square" rtlCol="0">
            <a:spAutoFit/>
          </a:bodyPr>
          <a:lstStyle/>
          <a:p>
            <a:pPr marL="0" marR="0" lvl="0" indent="0" algn="l" defTabSz="685629" rtl="0" eaLnBrk="1" fontAlgn="auto" latinLnBrk="0" hangingPunct="1">
              <a:lnSpc>
                <a:spcPct val="100000"/>
              </a:lnSpc>
              <a:spcBef>
                <a:spcPts val="0"/>
              </a:spcBef>
              <a:spcAft>
                <a:spcPts val="0"/>
              </a:spcAft>
              <a:buClrTx/>
              <a:buSzTx/>
              <a:buFontTx/>
              <a:buNone/>
              <a:tabLst/>
              <a:defRPr/>
            </a:pPr>
            <a:r>
              <a:rPr kumimoji="0" lang="tr-TR" sz="1050" b="1" i="0" u="none" strike="noStrike" kern="1200" cap="none" spc="0" normalizeH="0" baseline="0" noProof="0">
                <a:ln>
                  <a:noFill/>
                </a:ln>
                <a:solidFill>
                  <a:prstClr val="black"/>
                </a:solidFill>
                <a:effectLst/>
                <a:uLnTx/>
                <a:uFillTx/>
                <a:latin typeface="Tw Cen MT"/>
                <a:ea typeface="+mn-ea"/>
                <a:cs typeface="+mn-cs"/>
              </a:rPr>
              <a:t>20</a:t>
            </a:r>
            <a:r>
              <a:rPr kumimoji="0" lang="en-US" sz="1050" b="1" i="0" u="none" strike="noStrike" kern="1200" cap="none" spc="0" normalizeH="0" baseline="0" noProof="0">
                <a:ln>
                  <a:noFill/>
                </a:ln>
                <a:solidFill>
                  <a:prstClr val="black"/>
                </a:solidFill>
                <a:effectLst/>
                <a:uLnTx/>
                <a:uFillTx/>
                <a:latin typeface="Tw Cen MT"/>
                <a:ea typeface="+mn-ea"/>
                <a:cs typeface="+mn-cs"/>
              </a:rPr>
              <a:t>20</a:t>
            </a:r>
          </a:p>
        </p:txBody>
      </p:sp>
      <p:sp>
        <p:nvSpPr>
          <p:cNvPr id="43" name="TextBox 42">
            <a:extLst>
              <a:ext uri="{FF2B5EF4-FFF2-40B4-BE49-F238E27FC236}">
                <a16:creationId xmlns:a16="http://schemas.microsoft.com/office/drawing/2014/main" id="{B28A974F-612F-F054-7BAF-27F5B2220658}"/>
              </a:ext>
            </a:extLst>
          </p:cNvPr>
          <p:cNvSpPr txBox="1"/>
          <p:nvPr/>
        </p:nvSpPr>
        <p:spPr>
          <a:xfrm>
            <a:off x="7785502" y="2093948"/>
            <a:ext cx="1085464" cy="577081"/>
          </a:xfrm>
          <a:prstGeom prst="rect">
            <a:avLst/>
          </a:prstGeom>
          <a:noFill/>
        </p:spPr>
        <p:txBody>
          <a:bodyPr wrap="square" rtlCol="0">
            <a:spAutoFit/>
          </a:bodyPr>
          <a:lstStyle/>
          <a:p>
            <a:pPr lvl="0" algn="ctr" defTabSz="685629">
              <a:defRPr/>
            </a:pPr>
            <a:r>
              <a:rPr lang="en-US" sz="1050" b="1">
                <a:solidFill>
                  <a:prstClr val="black"/>
                </a:solidFill>
                <a:latin typeface="Tw Cen MT"/>
                <a:ea typeface="Lato" panose="020F0502020204030203" pitchFamily="34" charset="0"/>
                <a:cs typeface="Lato" panose="020F0502020204030203" pitchFamily="34" charset="0"/>
              </a:rPr>
              <a:t>1 TUBITAK 1501 Support Received</a:t>
            </a:r>
            <a:endParaRPr kumimoji="0" lang="en-US" sz="1050" b="1" i="0" u="none" strike="noStrike" kern="1200" cap="none" spc="0" normalizeH="0" baseline="0" noProof="0">
              <a:ln>
                <a:noFill/>
              </a:ln>
              <a:solidFill>
                <a:prstClr val="black"/>
              </a:solidFill>
              <a:effectLst/>
              <a:uLnTx/>
              <a:uFillTx/>
              <a:latin typeface="Tw Cen MT"/>
              <a:ea typeface="Lato" panose="020F0502020204030203" pitchFamily="34" charset="0"/>
              <a:cs typeface="Lato" panose="020F0502020204030203" pitchFamily="34" charset="0"/>
            </a:endParaRPr>
          </a:p>
        </p:txBody>
      </p:sp>
      <p:sp>
        <p:nvSpPr>
          <p:cNvPr id="44" name="TextBox 43">
            <a:extLst>
              <a:ext uri="{FF2B5EF4-FFF2-40B4-BE49-F238E27FC236}">
                <a16:creationId xmlns:a16="http://schemas.microsoft.com/office/drawing/2014/main" id="{D5B79486-2DFC-FFF1-E5AE-27B913DAAA56}"/>
              </a:ext>
            </a:extLst>
          </p:cNvPr>
          <p:cNvSpPr txBox="1"/>
          <p:nvPr/>
        </p:nvSpPr>
        <p:spPr>
          <a:xfrm>
            <a:off x="7264289" y="5853339"/>
            <a:ext cx="4954190" cy="738664"/>
          </a:xfrm>
          <a:prstGeom prst="rect">
            <a:avLst/>
          </a:prstGeom>
          <a:noFill/>
        </p:spPr>
        <p:txBody>
          <a:bodyPr wrap="square" rtlCol="0">
            <a:spAutoFit/>
          </a:bodyPr>
          <a:lstStyle/>
          <a:p>
            <a:pPr marL="171450" lvl="0" indent="-171450" algn="just">
              <a:buFont typeface="Arial" panose="020B0604020202020204" pitchFamily="34" charset="0"/>
              <a:buChar char="•"/>
            </a:pPr>
            <a:r>
              <a:rPr lang="en-US" sz="1050" b="1">
                <a:solidFill>
                  <a:prstClr val="black">
                    <a:lumMod val="65000"/>
                    <a:lumOff val="35000"/>
                  </a:prstClr>
                </a:solidFill>
                <a:latin typeface="Tw Cen MT"/>
              </a:rPr>
              <a:t>3200612 - Development of a Large-Scale Ready-to-Use Financial Planning and Analytical Platform Supported by Multi-Criteria Forecasting and Risk Analysis Simulation</a:t>
            </a:r>
          </a:p>
          <a:p>
            <a:pPr marL="171450" lvl="0" indent="-171450" algn="just">
              <a:buFont typeface="Arial" panose="020B0604020202020204" pitchFamily="34" charset="0"/>
              <a:buChar char="•"/>
            </a:pPr>
            <a:endParaRPr lang="en-US" sz="1050" b="1">
              <a:solidFill>
                <a:prstClr val="black">
                  <a:lumMod val="65000"/>
                  <a:lumOff val="35000"/>
                </a:prstClr>
              </a:solidFill>
              <a:latin typeface="Tw Cen MT"/>
            </a:endParaRPr>
          </a:p>
        </p:txBody>
      </p:sp>
      <p:pic>
        <p:nvPicPr>
          <p:cNvPr id="45" name="Picture 10" descr="A red and black logo&#10;&#10;Description automatically generated">
            <a:extLst>
              <a:ext uri="{FF2B5EF4-FFF2-40B4-BE49-F238E27FC236}">
                <a16:creationId xmlns:a16="http://schemas.microsoft.com/office/drawing/2014/main" id="{B9BE506F-177E-DFF9-E28D-EB7DAE12AF01}"/>
              </a:ext>
            </a:extLst>
          </p:cNvPr>
          <p:cNvPicPr>
            <a:picLocks noChangeAspect="1"/>
          </p:cNvPicPr>
          <p:nvPr/>
        </p:nvPicPr>
        <p:blipFill>
          <a:blip r:embed="rId2"/>
          <a:stretch>
            <a:fillRect/>
          </a:stretch>
        </p:blipFill>
        <p:spPr>
          <a:xfrm>
            <a:off x="10557362" y="6039005"/>
            <a:ext cx="1578113" cy="1105995"/>
          </a:xfrm>
          <a:prstGeom prst="rect">
            <a:avLst/>
          </a:prstGeom>
        </p:spPr>
      </p:pic>
    </p:spTree>
    <p:extLst>
      <p:ext uri="{BB962C8B-B14F-4D97-AF65-F5344CB8AC3E}">
        <p14:creationId xmlns:p14="http://schemas.microsoft.com/office/powerpoint/2010/main" val="1689659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105BF-8AAA-C72E-AE4B-875F80741585}"/>
              </a:ext>
            </a:extLst>
          </p:cNvPr>
          <p:cNvSpPr>
            <a:spLocks noGrp="1"/>
          </p:cNvSpPr>
          <p:nvPr>
            <p:ph type="title"/>
          </p:nvPr>
        </p:nvSpPr>
        <p:spPr/>
        <p:txBody>
          <a:bodyPr/>
          <a:lstStyle/>
          <a:p>
            <a:r>
              <a:rPr lang="en-US" err="1"/>
              <a:t>Mirsis</a:t>
            </a:r>
            <a:r>
              <a:rPr lang="en-US"/>
              <a:t> – Company Information</a:t>
            </a:r>
          </a:p>
        </p:txBody>
      </p:sp>
      <p:sp>
        <p:nvSpPr>
          <p:cNvPr id="3" name="Content Placeholder 2">
            <a:extLst>
              <a:ext uri="{FF2B5EF4-FFF2-40B4-BE49-F238E27FC236}">
                <a16:creationId xmlns:a16="http://schemas.microsoft.com/office/drawing/2014/main" id="{364D3A25-FD44-1B60-3169-8DE6B3677362}"/>
              </a:ext>
            </a:extLst>
          </p:cNvPr>
          <p:cNvSpPr>
            <a:spLocks noGrp="1"/>
          </p:cNvSpPr>
          <p:nvPr>
            <p:ph idx="1"/>
          </p:nvPr>
        </p:nvSpPr>
        <p:spPr/>
        <p:txBody>
          <a:bodyPr>
            <a:normAutofit/>
          </a:bodyPr>
          <a:lstStyle/>
          <a:p>
            <a:pPr algn="just"/>
            <a:r>
              <a:rPr lang="en-US" err="1"/>
              <a:t>Mirsis</a:t>
            </a:r>
            <a:r>
              <a:rPr lang="en-US"/>
              <a:t> Information Technologies continues to develop new products and carry out R&amp;D activities on higher performance and more effective products that can replace existing products with its R&amp;D team, which can analyze the needs on a sectoral basis in the fields of software development, testing services, system continuity and management with the know-how gained since 2008, collaborations developed and experiences gained in different sectors, and aims to meet the changing market conditions, consumer demand, maintain the competitive position of the product or brand and contribute to operational efficiency by increasing market share.</a:t>
            </a:r>
          </a:p>
        </p:txBody>
      </p:sp>
      <p:pic>
        <p:nvPicPr>
          <p:cNvPr id="4" name="Picture 10" descr="A red and black logo&#10;&#10;Description automatically generated">
            <a:extLst>
              <a:ext uri="{FF2B5EF4-FFF2-40B4-BE49-F238E27FC236}">
                <a16:creationId xmlns:a16="http://schemas.microsoft.com/office/drawing/2014/main" id="{F5AA6659-A2CE-58C7-DED6-9F79AF04F8C4}"/>
              </a:ext>
            </a:extLst>
          </p:cNvPr>
          <p:cNvPicPr>
            <a:picLocks noChangeAspect="1"/>
          </p:cNvPicPr>
          <p:nvPr/>
        </p:nvPicPr>
        <p:blipFill>
          <a:blip r:embed="rId2"/>
          <a:stretch>
            <a:fillRect/>
          </a:stretch>
        </p:blipFill>
        <p:spPr>
          <a:xfrm>
            <a:off x="10557362" y="6039005"/>
            <a:ext cx="1578113" cy="1105995"/>
          </a:xfrm>
          <a:prstGeom prst="rect">
            <a:avLst/>
          </a:prstGeom>
        </p:spPr>
      </p:pic>
    </p:spTree>
    <p:extLst>
      <p:ext uri="{BB962C8B-B14F-4D97-AF65-F5344CB8AC3E}">
        <p14:creationId xmlns:p14="http://schemas.microsoft.com/office/powerpoint/2010/main" val="990022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41ACC-F7AB-89B4-D435-7178ACDEC4FC}"/>
              </a:ext>
            </a:extLst>
          </p:cNvPr>
          <p:cNvSpPr>
            <a:spLocks noGrp="1"/>
          </p:cNvSpPr>
          <p:nvPr>
            <p:ph type="title"/>
          </p:nvPr>
        </p:nvSpPr>
        <p:spPr/>
        <p:txBody>
          <a:bodyPr/>
          <a:lstStyle/>
          <a:p>
            <a:r>
              <a:rPr lang="en-US"/>
              <a:t>References</a:t>
            </a:r>
          </a:p>
        </p:txBody>
      </p:sp>
      <p:pic>
        <p:nvPicPr>
          <p:cNvPr id="4" name="Picture 2" descr="Garanti Bankası, faaliyetlerini 'Garanti BBVA' markasıyla sürdürecek">
            <a:extLst>
              <a:ext uri="{FF2B5EF4-FFF2-40B4-BE49-F238E27FC236}">
                <a16:creationId xmlns:a16="http://schemas.microsoft.com/office/drawing/2014/main" id="{7EEECBA9-69F3-21AD-6DE5-E85D9278D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8526" y="2286020"/>
            <a:ext cx="902920" cy="3883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ODEABANK'TA BİR GARİP DURUM! , Para Medya, Paraya dair herşey.">
            <a:extLst>
              <a:ext uri="{FF2B5EF4-FFF2-40B4-BE49-F238E27FC236}">
                <a16:creationId xmlns:a16="http://schemas.microsoft.com/office/drawing/2014/main" id="{C235328A-6438-E8BE-3D3B-DCF7B907EA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4454" y="3161310"/>
            <a:ext cx="828543" cy="2824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E-ŞİRKET">
            <a:extLst>
              <a:ext uri="{FF2B5EF4-FFF2-40B4-BE49-F238E27FC236}">
                <a16:creationId xmlns:a16="http://schemas.microsoft.com/office/drawing/2014/main" id="{5233CE15-0241-6B20-BC0D-C98ED7A7CB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5034" y="3032073"/>
            <a:ext cx="773931" cy="4252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Türkiye İş Bankası Logo Download Vector">
            <a:extLst>
              <a:ext uri="{FF2B5EF4-FFF2-40B4-BE49-F238E27FC236}">
                <a16:creationId xmlns:a16="http://schemas.microsoft.com/office/drawing/2014/main" id="{83C66191-B873-4229-F407-05C10294E9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3530" y="3970098"/>
            <a:ext cx="1033934" cy="3628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ownload Mastercard Logo Artwork">
            <a:extLst>
              <a:ext uri="{FF2B5EF4-FFF2-40B4-BE49-F238E27FC236}">
                <a16:creationId xmlns:a16="http://schemas.microsoft.com/office/drawing/2014/main" id="{FB05BE5B-0696-1CA7-E2D4-372A8D8509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64382" y="5553674"/>
            <a:ext cx="770609" cy="31037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HSBC Logo | Design, History and Evolution | Hsbc logo, Banks logo, Hsbc">
            <a:extLst>
              <a:ext uri="{FF2B5EF4-FFF2-40B4-BE49-F238E27FC236}">
                <a16:creationId xmlns:a16="http://schemas.microsoft.com/office/drawing/2014/main" id="{4EAA451B-A423-0F0C-D8A7-8643194455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14268" y="3995691"/>
            <a:ext cx="789974" cy="33722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Güneş Sigorta'dan konutlara özel ayda 1 liraya sigorta!">
            <a:extLst>
              <a:ext uri="{FF2B5EF4-FFF2-40B4-BE49-F238E27FC236}">
                <a16:creationId xmlns:a16="http://schemas.microsoft.com/office/drawing/2014/main" id="{B1D858D6-3F36-8BDD-B9CA-3CE8C662916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1681" y="4720245"/>
            <a:ext cx="728317" cy="5090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Logolarımız | Halkbank">
            <a:extLst>
              <a:ext uri="{FF2B5EF4-FFF2-40B4-BE49-F238E27FC236}">
                <a16:creationId xmlns:a16="http://schemas.microsoft.com/office/drawing/2014/main" id="{A9A861A9-5EB1-6E0F-D15F-760AF15521C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10331" y="3083899"/>
            <a:ext cx="928839" cy="42526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MetLife scraps Snoopy, unveils new logo, tagline and visual identity |  Campaign US">
            <a:extLst>
              <a:ext uri="{FF2B5EF4-FFF2-40B4-BE49-F238E27FC236}">
                <a16:creationId xmlns:a16="http://schemas.microsoft.com/office/drawing/2014/main" id="{553BF871-D124-DAFD-5712-2110A6C5641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66828" y="5507759"/>
            <a:ext cx="735045" cy="3457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image001">
            <a:extLst>
              <a:ext uri="{FF2B5EF4-FFF2-40B4-BE49-F238E27FC236}">
                <a16:creationId xmlns:a16="http://schemas.microsoft.com/office/drawing/2014/main" id="{034E1033-F478-67FE-0492-E09FFAB8932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89441" y="4786625"/>
            <a:ext cx="645116" cy="20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484F6B2F-2887-E7EA-FADD-B6DA05DD55B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03735" y="5492108"/>
            <a:ext cx="670084" cy="279179"/>
          </a:xfrm>
          <a:prstGeom prst="rect">
            <a:avLst/>
          </a:prstGeom>
        </p:spPr>
      </p:pic>
      <p:pic>
        <p:nvPicPr>
          <p:cNvPr id="15" name="Picture 22" descr="İnfina | Cigna Finans Emeklilik, Analytics BI ve İnfina Services'ı tercih  etti.">
            <a:extLst>
              <a:ext uri="{FF2B5EF4-FFF2-40B4-BE49-F238E27FC236}">
                <a16:creationId xmlns:a16="http://schemas.microsoft.com/office/drawing/2014/main" id="{AB695BFC-311A-9007-01E2-B61C6AB2B1D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61039" y="4804735"/>
            <a:ext cx="855783" cy="43090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4BA308EC-C56B-AEA8-6A10-61DA4043282B}"/>
              </a:ext>
            </a:extLst>
          </p:cNvPr>
          <p:cNvPicPr>
            <a:picLocks noChangeAspect="1"/>
          </p:cNvPicPr>
          <p:nvPr/>
        </p:nvPicPr>
        <p:blipFill>
          <a:blip r:embed="rId14"/>
          <a:stretch>
            <a:fillRect/>
          </a:stretch>
        </p:blipFill>
        <p:spPr>
          <a:xfrm>
            <a:off x="5857378" y="2410299"/>
            <a:ext cx="691858" cy="242052"/>
          </a:xfrm>
          <a:prstGeom prst="rect">
            <a:avLst/>
          </a:prstGeom>
        </p:spPr>
      </p:pic>
      <p:pic>
        <p:nvPicPr>
          <p:cNvPr id="17" name="Picture 16" descr="VakifBank-Logo.png">
            <a:extLst>
              <a:ext uri="{FF2B5EF4-FFF2-40B4-BE49-F238E27FC236}">
                <a16:creationId xmlns:a16="http://schemas.microsoft.com/office/drawing/2014/main" id="{1E7689C1-F847-3014-BBB4-12CB3B0056AE}"/>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5675589" y="4786625"/>
            <a:ext cx="593254" cy="281459"/>
          </a:xfrm>
          <a:prstGeom prst="rect">
            <a:avLst/>
          </a:prstGeom>
        </p:spPr>
      </p:pic>
      <p:pic>
        <p:nvPicPr>
          <p:cNvPr id="18" name="Picture 17">
            <a:extLst>
              <a:ext uri="{FF2B5EF4-FFF2-40B4-BE49-F238E27FC236}">
                <a16:creationId xmlns:a16="http://schemas.microsoft.com/office/drawing/2014/main" id="{4A3804E3-31DF-15F1-3D8F-3FCD63725B69}"/>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0629473" y="4876500"/>
            <a:ext cx="520187" cy="228482"/>
          </a:xfrm>
          <a:prstGeom prst="rect">
            <a:avLst/>
          </a:prstGeom>
        </p:spPr>
      </p:pic>
      <p:pic>
        <p:nvPicPr>
          <p:cNvPr id="19" name="Picture 18" descr="yapi-kredi-bankasi-ykb-01.png">
            <a:extLst>
              <a:ext uri="{FF2B5EF4-FFF2-40B4-BE49-F238E27FC236}">
                <a16:creationId xmlns:a16="http://schemas.microsoft.com/office/drawing/2014/main" id="{9F1ADA82-FC0F-27FA-3A91-0D9CFCD426D4}"/>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723565" y="4068737"/>
            <a:ext cx="817455" cy="240451"/>
          </a:xfrm>
          <a:prstGeom prst="rect">
            <a:avLst/>
          </a:prstGeom>
        </p:spPr>
      </p:pic>
      <p:pic>
        <p:nvPicPr>
          <p:cNvPr id="20" name="Picture 19">
            <a:extLst>
              <a:ext uri="{FF2B5EF4-FFF2-40B4-BE49-F238E27FC236}">
                <a16:creationId xmlns:a16="http://schemas.microsoft.com/office/drawing/2014/main" id="{7ED37C90-713C-C033-448A-9527410CE85C}"/>
              </a:ext>
            </a:extLst>
          </p:cNvPr>
          <p:cNvPicPr>
            <a:picLocks noChangeAspect="1"/>
          </p:cNvPicPr>
          <p:nvPr/>
        </p:nvPicPr>
        <p:blipFill>
          <a:blip r:embed="rId18"/>
          <a:stretch>
            <a:fillRect/>
          </a:stretch>
        </p:blipFill>
        <p:spPr>
          <a:xfrm>
            <a:off x="4360861" y="2328354"/>
            <a:ext cx="913301" cy="410291"/>
          </a:xfrm>
          <a:prstGeom prst="rect">
            <a:avLst/>
          </a:prstGeom>
        </p:spPr>
      </p:pic>
      <p:pic>
        <p:nvPicPr>
          <p:cNvPr id="21" name="Picture 20" descr="2010727171330824.png">
            <a:extLst>
              <a:ext uri="{FF2B5EF4-FFF2-40B4-BE49-F238E27FC236}">
                <a16:creationId xmlns:a16="http://schemas.microsoft.com/office/drawing/2014/main" id="{83108BA8-3A77-2A79-BFA6-CBD41C7F6219}"/>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8191747" y="3118719"/>
            <a:ext cx="810126" cy="307772"/>
          </a:xfrm>
          <a:prstGeom prst="rect">
            <a:avLst/>
          </a:prstGeom>
        </p:spPr>
      </p:pic>
      <p:pic>
        <p:nvPicPr>
          <p:cNvPr id="22" name="Picture 21" descr="tbank-logo.png">
            <a:extLst>
              <a:ext uri="{FF2B5EF4-FFF2-40B4-BE49-F238E27FC236}">
                <a16:creationId xmlns:a16="http://schemas.microsoft.com/office/drawing/2014/main" id="{A6D15BEF-0827-2062-7163-EE02DD34B7E5}"/>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4490319" y="5655643"/>
            <a:ext cx="654384" cy="209820"/>
          </a:xfrm>
          <a:prstGeom prst="rect">
            <a:avLst/>
          </a:prstGeom>
        </p:spPr>
      </p:pic>
      <p:pic>
        <p:nvPicPr>
          <p:cNvPr id="23" name="Picture 22">
            <a:extLst>
              <a:ext uri="{FF2B5EF4-FFF2-40B4-BE49-F238E27FC236}">
                <a16:creationId xmlns:a16="http://schemas.microsoft.com/office/drawing/2014/main" id="{CC176CC6-A515-AB1B-C371-950E04B544D6}"/>
              </a:ext>
            </a:extLst>
          </p:cNvPr>
          <p:cNvPicPr>
            <a:picLocks noChangeAspect="1"/>
          </p:cNvPicPr>
          <p:nvPr/>
        </p:nvPicPr>
        <p:blipFill>
          <a:blip r:embed="rId21"/>
          <a:stretch>
            <a:fillRect/>
          </a:stretch>
        </p:blipFill>
        <p:spPr>
          <a:xfrm>
            <a:off x="9829998" y="3102004"/>
            <a:ext cx="679459" cy="285406"/>
          </a:xfrm>
          <a:prstGeom prst="rect">
            <a:avLst/>
          </a:prstGeom>
        </p:spPr>
      </p:pic>
      <p:pic>
        <p:nvPicPr>
          <p:cNvPr id="24" name="Picture 23" descr="2000px-Anadolu_Sigorta_logo.svg.png">
            <a:extLst>
              <a:ext uri="{FF2B5EF4-FFF2-40B4-BE49-F238E27FC236}">
                <a16:creationId xmlns:a16="http://schemas.microsoft.com/office/drawing/2014/main" id="{F4616829-B458-37A1-2582-62CD27253B06}"/>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6408022" y="5567618"/>
            <a:ext cx="806967" cy="309619"/>
          </a:xfrm>
          <a:prstGeom prst="rect">
            <a:avLst/>
          </a:prstGeom>
        </p:spPr>
      </p:pic>
      <p:pic>
        <p:nvPicPr>
          <p:cNvPr id="25" name="Picture 24" descr="Acibadem_Sigorta-01.png">
            <a:extLst>
              <a:ext uri="{FF2B5EF4-FFF2-40B4-BE49-F238E27FC236}">
                <a16:creationId xmlns:a16="http://schemas.microsoft.com/office/drawing/2014/main" id="{6DF338FC-0B82-17BB-275C-DA14B0AC30D2}"/>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7913339" y="4052626"/>
            <a:ext cx="1010579" cy="340638"/>
          </a:xfrm>
          <a:prstGeom prst="rect">
            <a:avLst/>
          </a:prstGeom>
        </p:spPr>
      </p:pic>
      <p:pic>
        <p:nvPicPr>
          <p:cNvPr id="26" name="Picture 25" descr="IBM_logo.png">
            <a:extLst>
              <a:ext uri="{FF2B5EF4-FFF2-40B4-BE49-F238E27FC236}">
                <a16:creationId xmlns:a16="http://schemas.microsoft.com/office/drawing/2014/main" id="{764EFF07-7EC3-28F2-4BE8-63A16A6FFB57}"/>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6225941" y="4020318"/>
            <a:ext cx="646589" cy="248033"/>
          </a:xfrm>
          <a:prstGeom prst="rect">
            <a:avLst/>
          </a:prstGeom>
        </p:spPr>
      </p:pic>
      <p:pic>
        <p:nvPicPr>
          <p:cNvPr id="27" name="Picture 2" descr="BFB Ne Demek Birleşik Fon Bankası Ortaklık Yapısı - FinansTaksi">
            <a:extLst>
              <a:ext uri="{FF2B5EF4-FFF2-40B4-BE49-F238E27FC236}">
                <a16:creationId xmlns:a16="http://schemas.microsoft.com/office/drawing/2014/main" id="{88040992-E731-51A9-5911-0325FA7DBE7A}"/>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811506" y="3088086"/>
            <a:ext cx="588924" cy="35692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iş ortakları">
            <a:extLst>
              <a:ext uri="{FF2B5EF4-FFF2-40B4-BE49-F238E27FC236}">
                <a16:creationId xmlns:a16="http://schemas.microsoft.com/office/drawing/2014/main" id="{0BDB61A7-BFC3-5E85-8447-3961432211BB}"/>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106496" y="5383126"/>
            <a:ext cx="896261" cy="4466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2" descr="Logos | Press Room | About Us | Türkiye Finans">
            <a:extLst>
              <a:ext uri="{FF2B5EF4-FFF2-40B4-BE49-F238E27FC236}">
                <a16:creationId xmlns:a16="http://schemas.microsoft.com/office/drawing/2014/main" id="{D823D496-C8BA-E5EA-561B-272F4E3D5CF1}"/>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311356" y="2328354"/>
            <a:ext cx="752476" cy="29050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4" descr="Görsel Galeri | Alternatif Bank">
            <a:extLst>
              <a:ext uri="{FF2B5EF4-FFF2-40B4-BE49-F238E27FC236}">
                <a16:creationId xmlns:a16="http://schemas.microsoft.com/office/drawing/2014/main" id="{EA31A987-2734-E9E9-B8C1-7EFAF4925FFE}"/>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541020" y="4619948"/>
            <a:ext cx="770851" cy="54563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6" descr="Burgan Bank - Vikipedi">
            <a:extLst>
              <a:ext uri="{FF2B5EF4-FFF2-40B4-BE49-F238E27FC236}">
                <a16:creationId xmlns:a16="http://schemas.microsoft.com/office/drawing/2014/main" id="{396FADDE-F4BD-C550-CC0A-34E3933757FD}"/>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8864373" y="2344136"/>
            <a:ext cx="761618" cy="2608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Istanbul Büyükşehir Belediyesi | Brands of the World™ | Download vector  logos and logotypes">
            <a:extLst>
              <a:ext uri="{FF2B5EF4-FFF2-40B4-BE49-F238E27FC236}">
                <a16:creationId xmlns:a16="http://schemas.microsoft.com/office/drawing/2014/main" id="{4A13EC5A-20C1-B43F-5F33-E61E9F65CF21}"/>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81758" y="3800966"/>
            <a:ext cx="801848" cy="61273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Türk Eximbank, bankalar konsorsiyumundan 120 milyon avro kredi sağladı">
            <a:extLst>
              <a:ext uri="{FF2B5EF4-FFF2-40B4-BE49-F238E27FC236}">
                <a16:creationId xmlns:a16="http://schemas.microsoft.com/office/drawing/2014/main" id="{5E44EF84-B9DB-2C6C-D780-388C050D22EA}"/>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2723565" y="2286021"/>
            <a:ext cx="926503" cy="5211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A red and black logo&#10;&#10;Description automatically generated">
            <a:extLst>
              <a:ext uri="{FF2B5EF4-FFF2-40B4-BE49-F238E27FC236}">
                <a16:creationId xmlns:a16="http://schemas.microsoft.com/office/drawing/2014/main" id="{24DE5128-7BCB-1258-D1AC-D416A731F99B}"/>
              </a:ext>
            </a:extLst>
          </p:cNvPr>
          <p:cNvPicPr>
            <a:picLocks noChangeAspect="1"/>
          </p:cNvPicPr>
          <p:nvPr/>
        </p:nvPicPr>
        <p:blipFill>
          <a:blip r:embed="rId32"/>
          <a:stretch>
            <a:fillRect/>
          </a:stretch>
        </p:blipFill>
        <p:spPr>
          <a:xfrm>
            <a:off x="10557362" y="6039005"/>
            <a:ext cx="1578113" cy="1105995"/>
          </a:xfrm>
          <a:prstGeom prst="rect">
            <a:avLst/>
          </a:prstGeom>
        </p:spPr>
      </p:pic>
    </p:spTree>
    <p:extLst>
      <p:ext uri="{BB962C8B-B14F-4D97-AF65-F5344CB8AC3E}">
        <p14:creationId xmlns:p14="http://schemas.microsoft.com/office/powerpoint/2010/main" val="328456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0" presetClass="entr" presetSubtype="0" fill="hold"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par>
                                <p:cTn id="56" presetID="10" presetClass="entr" presetSubtype="0" fill="hold"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par>
                                <p:cTn id="59" presetID="10" presetClass="entr" presetSubtype="0"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par>
                                <p:cTn id="62" presetID="10" presetClass="entr" presetSubtype="0" fill="hold"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childTnLst>
                                </p:cTn>
                              </p:par>
                              <p:par>
                                <p:cTn id="74" presetID="10" presetClass="entr" presetSubtype="0" fill="hold" nodeType="withEffect">
                                  <p:stCondLst>
                                    <p:cond delay="50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3" name="Group 12">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4"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5"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6"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7"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8"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9"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0"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1"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2"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3"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4"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5"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7" name="Group 26">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8"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9"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30"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31"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2"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3"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4"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5"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6"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7"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8"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9"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F703AA0C-296C-450F-5F89-5F4EC34A183F}"/>
              </a:ext>
            </a:extLst>
          </p:cNvPr>
          <p:cNvSpPr>
            <a:spLocks noGrp="1"/>
          </p:cNvSpPr>
          <p:nvPr>
            <p:ph type="title"/>
          </p:nvPr>
        </p:nvSpPr>
        <p:spPr>
          <a:xfrm>
            <a:off x="6483096" y="624110"/>
            <a:ext cx="5021516" cy="1280890"/>
          </a:xfrm>
        </p:spPr>
        <p:txBody>
          <a:bodyPr>
            <a:normAutofit/>
          </a:bodyPr>
          <a:lstStyle/>
          <a:p>
            <a:r>
              <a:rPr lang="en-US"/>
              <a:t>Problem 	</a:t>
            </a:r>
          </a:p>
        </p:txBody>
      </p:sp>
      <p:sp>
        <p:nvSpPr>
          <p:cNvPr id="41" name="Rectangle 40">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6" name="Picture 5" descr="A hand touching a dollar sign&#10;&#10;Description automatically generated">
            <a:extLst>
              <a:ext uri="{FF2B5EF4-FFF2-40B4-BE49-F238E27FC236}">
                <a16:creationId xmlns:a16="http://schemas.microsoft.com/office/drawing/2014/main" id="{E3EE62E5-81A9-2298-F3C7-E9155C72BB80}"/>
              </a:ext>
            </a:extLst>
          </p:cNvPr>
          <p:cNvPicPr>
            <a:picLocks noChangeAspect="1"/>
          </p:cNvPicPr>
          <p:nvPr/>
        </p:nvPicPr>
        <p:blipFill>
          <a:blip r:embed="rId2">
            <a:extLst>
              <a:ext uri="{28A0092B-C50C-407E-A947-70E740481C1C}">
                <a14:useLocalDpi xmlns:a14="http://schemas.microsoft.com/office/drawing/2010/main" val="0"/>
              </a:ext>
            </a:extLst>
          </a:blip>
          <a:srcRect l="2849" r="29039"/>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B728A706-C445-E24C-D6C9-E5BB144CE7DA}"/>
              </a:ext>
            </a:extLst>
          </p:cNvPr>
          <p:cNvSpPr>
            <a:spLocks noGrp="1"/>
          </p:cNvSpPr>
          <p:nvPr>
            <p:ph idx="1"/>
          </p:nvPr>
        </p:nvSpPr>
        <p:spPr>
          <a:xfrm>
            <a:off x="6438191" y="2133600"/>
            <a:ext cx="5066419" cy="3777622"/>
          </a:xfrm>
        </p:spPr>
        <p:txBody>
          <a:bodyPr>
            <a:normAutofit/>
          </a:bodyPr>
          <a:lstStyle/>
          <a:p>
            <a:pPr algn="just"/>
            <a:r>
              <a:rPr lang="en-US">
                <a:latin typeface="+mj-lt"/>
              </a:rPr>
              <a:t>The main problem of the project is that SME’s face difficulties in accessing sophisticated financial modeling and risk management solutions due to the lack of open standardization in digital financial data exchange. Existing static models are unable to adapt to the rapidly changing risk environment, which negatively impacts SMEs' financial performance.</a:t>
            </a:r>
          </a:p>
        </p:txBody>
      </p:sp>
      <p:pic>
        <p:nvPicPr>
          <p:cNvPr id="4" name="Picture 10" descr="A red and black logo&#10;&#10;Description automatically generated">
            <a:extLst>
              <a:ext uri="{FF2B5EF4-FFF2-40B4-BE49-F238E27FC236}">
                <a16:creationId xmlns:a16="http://schemas.microsoft.com/office/drawing/2014/main" id="{9ED1968F-6DAB-A4B8-A94C-18D96067901C}"/>
              </a:ext>
            </a:extLst>
          </p:cNvPr>
          <p:cNvPicPr>
            <a:picLocks noChangeAspect="1"/>
          </p:cNvPicPr>
          <p:nvPr/>
        </p:nvPicPr>
        <p:blipFill>
          <a:blip r:embed="rId3"/>
          <a:stretch>
            <a:fillRect/>
          </a:stretch>
        </p:blipFill>
        <p:spPr>
          <a:xfrm>
            <a:off x="10557362" y="6039005"/>
            <a:ext cx="1578113" cy="1105995"/>
          </a:xfrm>
          <a:prstGeom prst="rect">
            <a:avLst/>
          </a:prstGeom>
        </p:spPr>
      </p:pic>
    </p:spTree>
    <p:extLst>
      <p:ext uri="{BB962C8B-B14F-4D97-AF65-F5344CB8AC3E}">
        <p14:creationId xmlns:p14="http://schemas.microsoft.com/office/powerpoint/2010/main" val="2723624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AC109051-0F80-DC24-3485-EB4A1E74A8DE}"/>
              </a:ext>
            </a:extLst>
          </p:cNvPr>
          <p:cNvSpPr>
            <a:spLocks noGrp="1"/>
          </p:cNvSpPr>
          <p:nvPr>
            <p:ph type="title"/>
          </p:nvPr>
        </p:nvSpPr>
        <p:spPr>
          <a:xfrm>
            <a:off x="649224" y="645106"/>
            <a:ext cx="3650279" cy="1259894"/>
          </a:xfrm>
        </p:spPr>
        <p:txBody>
          <a:bodyPr>
            <a:normAutofit/>
          </a:bodyPr>
          <a:lstStyle/>
          <a:p>
            <a:r>
              <a:rPr lang="en-US"/>
              <a:t>Problem 	</a:t>
            </a:r>
          </a:p>
        </p:txBody>
      </p:sp>
      <p:sp>
        <p:nvSpPr>
          <p:cNvPr id="15" name="Rectangle 14">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870F1429-81FB-30AE-8EA9-3338044E434D}"/>
              </a:ext>
            </a:extLst>
          </p:cNvPr>
          <p:cNvSpPr>
            <a:spLocks noGrp="1"/>
          </p:cNvSpPr>
          <p:nvPr>
            <p:ph idx="1"/>
          </p:nvPr>
        </p:nvSpPr>
        <p:spPr>
          <a:xfrm>
            <a:off x="649225" y="2133600"/>
            <a:ext cx="3650278" cy="3759253"/>
          </a:xfrm>
        </p:spPr>
        <p:txBody>
          <a:bodyPr>
            <a:normAutofit/>
          </a:bodyPr>
          <a:lstStyle/>
          <a:p>
            <a:pPr algn="just">
              <a:lnSpc>
                <a:spcPct val="90000"/>
              </a:lnSpc>
            </a:pPr>
            <a:r>
              <a:rPr lang="en-US" sz="1100" b="1"/>
              <a:t> Lack of Standardization: </a:t>
            </a:r>
            <a:r>
              <a:rPr lang="en-US" sz="1100"/>
              <a:t>The lack of open standardization in digital financial data exchange limits access to unregulated financial system and risk management solutions, especially for SMEs.</a:t>
            </a:r>
          </a:p>
          <a:p>
            <a:pPr algn="just">
              <a:lnSpc>
                <a:spcPct val="90000"/>
              </a:lnSpc>
            </a:pPr>
            <a:endParaRPr lang="en-US" sz="1100"/>
          </a:p>
          <a:p>
            <a:pPr algn="just">
              <a:lnSpc>
                <a:spcPct val="90000"/>
              </a:lnSpc>
            </a:pPr>
            <a:r>
              <a:rPr lang="en-US" sz="1100" b="1"/>
              <a:t>The Need for Dynamic Risk Management: </a:t>
            </a:r>
            <a:r>
              <a:rPr lang="en-US" sz="1100"/>
              <a:t>Existing financial risk models are static and unable to adapt to fast-moving business conditions. This prevents SMEs from operating effectively in a dynamic risk environment and increases the risk of bankruptcy.</a:t>
            </a:r>
          </a:p>
          <a:p>
            <a:pPr algn="just">
              <a:lnSpc>
                <a:spcPct val="90000"/>
              </a:lnSpc>
            </a:pPr>
            <a:endParaRPr lang="en-US" sz="1100"/>
          </a:p>
          <a:p>
            <a:pPr algn="just">
              <a:lnSpc>
                <a:spcPct val="90000"/>
              </a:lnSpc>
            </a:pPr>
            <a:r>
              <a:rPr lang="en-US" sz="1100" b="1"/>
              <a:t>SMEs' Access Problem: </a:t>
            </a:r>
            <a:r>
              <a:rPr lang="en-US" sz="1100"/>
              <a:t>Major IT upgrades and financial </a:t>
            </a:r>
            <a:r>
              <a:rPr lang="en-US" sz="1100" err="1"/>
              <a:t>financial</a:t>
            </a:r>
            <a:r>
              <a:rPr lang="en-US" sz="1100"/>
              <a:t> shortfalls make it difficult for SMEs to take advantage of such platforms, but they can suffer serious damage from high-impact scenarios.</a:t>
            </a:r>
          </a:p>
        </p:txBody>
      </p:sp>
      <p:pic>
        <p:nvPicPr>
          <p:cNvPr id="8" name="Picture 7" descr="A group of people standing on a computer&#10;&#10;Description automatically generated">
            <a:extLst>
              <a:ext uri="{FF2B5EF4-FFF2-40B4-BE49-F238E27FC236}">
                <a16:creationId xmlns:a16="http://schemas.microsoft.com/office/drawing/2014/main" id="{CFC8BA79-9F7B-C1D1-6796-5E7B8C978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2242" y="640080"/>
            <a:ext cx="5788179" cy="5252773"/>
          </a:xfrm>
          <a:prstGeom prst="rect">
            <a:avLst/>
          </a:prstGeom>
        </p:spPr>
      </p:pic>
      <p:sp>
        <p:nvSpPr>
          <p:cNvPr id="17"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0" descr="A red and black logo&#10;&#10;Description automatically generated">
            <a:extLst>
              <a:ext uri="{FF2B5EF4-FFF2-40B4-BE49-F238E27FC236}">
                <a16:creationId xmlns:a16="http://schemas.microsoft.com/office/drawing/2014/main" id="{FD733863-8D60-34B3-5AA1-8DACCB6601DC}"/>
              </a:ext>
            </a:extLst>
          </p:cNvPr>
          <p:cNvPicPr>
            <a:picLocks noChangeAspect="1"/>
          </p:cNvPicPr>
          <p:nvPr/>
        </p:nvPicPr>
        <p:blipFill>
          <a:blip r:embed="rId3"/>
          <a:stretch>
            <a:fillRect/>
          </a:stretch>
        </p:blipFill>
        <p:spPr>
          <a:xfrm>
            <a:off x="10557362" y="6039005"/>
            <a:ext cx="1578113" cy="1105995"/>
          </a:xfrm>
          <a:prstGeom prst="rect">
            <a:avLst/>
          </a:prstGeom>
        </p:spPr>
      </p:pic>
    </p:spTree>
    <p:extLst>
      <p:ext uri="{BB962C8B-B14F-4D97-AF65-F5344CB8AC3E}">
        <p14:creationId xmlns:p14="http://schemas.microsoft.com/office/powerpoint/2010/main" val="1327874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1B121-12B5-4977-A064-636AB0B9B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3D903-22D0-F67B-9A0B-01AEF5C81F29}"/>
              </a:ext>
            </a:extLst>
          </p:cNvPr>
          <p:cNvSpPr>
            <a:spLocks noGrp="1"/>
          </p:cNvSpPr>
          <p:nvPr>
            <p:ph type="title"/>
          </p:nvPr>
        </p:nvSpPr>
        <p:spPr>
          <a:xfrm>
            <a:off x="649224" y="645106"/>
            <a:ext cx="6574536" cy="1259894"/>
          </a:xfrm>
        </p:spPr>
        <p:txBody>
          <a:bodyPr>
            <a:normAutofit/>
          </a:bodyPr>
          <a:lstStyle/>
          <a:p>
            <a:r>
              <a:rPr lang="en-US"/>
              <a:t>Solution</a:t>
            </a:r>
          </a:p>
        </p:txBody>
      </p:sp>
      <p:sp>
        <p:nvSpPr>
          <p:cNvPr id="12" name="Rectangle 11">
            <a:extLst>
              <a:ext uri="{FF2B5EF4-FFF2-40B4-BE49-F238E27FC236}">
                <a16:creationId xmlns:a16="http://schemas.microsoft.com/office/drawing/2014/main" id="{2ED05F70-AB3E-4472-B26B-EFE6A5A59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FF378EC5-021B-9C09-A925-7D1B1FE774B1}"/>
              </a:ext>
            </a:extLst>
          </p:cNvPr>
          <p:cNvSpPr>
            <a:spLocks noGrp="1"/>
          </p:cNvSpPr>
          <p:nvPr>
            <p:ph idx="1"/>
          </p:nvPr>
        </p:nvSpPr>
        <p:spPr>
          <a:xfrm>
            <a:off x="649224" y="2133600"/>
            <a:ext cx="6574535" cy="3759253"/>
          </a:xfrm>
        </p:spPr>
        <p:txBody>
          <a:bodyPr>
            <a:normAutofit/>
          </a:bodyPr>
          <a:lstStyle/>
          <a:p>
            <a:pPr algn="just"/>
            <a:r>
              <a:rPr lang="en-US"/>
              <a:t>Our project aims to use international data exchange standards such as XBRL Global Ledger (GL) to deepen the financial data analysis of SMEs and develop dynamic risk management models. This will provide a solution that will allow businesses to manage their risks more effectively and quickly adapt to changing business conditions.</a:t>
            </a:r>
          </a:p>
        </p:txBody>
      </p:sp>
      <p:pic>
        <p:nvPicPr>
          <p:cNvPr id="5" name="Picture 4" descr="A circular diagram with icons&#10;&#10;Description automatically generated with medium confidence">
            <a:extLst>
              <a:ext uri="{FF2B5EF4-FFF2-40B4-BE49-F238E27FC236}">
                <a16:creationId xmlns:a16="http://schemas.microsoft.com/office/drawing/2014/main" id="{1D5E3C71-E59C-3B99-48D9-EFA708F414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4869" y="1616676"/>
            <a:ext cx="3778674" cy="3136299"/>
          </a:xfrm>
          <a:prstGeom prst="rect">
            <a:avLst/>
          </a:prstGeom>
        </p:spPr>
      </p:pic>
      <p:sp>
        <p:nvSpPr>
          <p:cNvPr id="14" name="Freeform 11">
            <a:extLst>
              <a:ext uri="{FF2B5EF4-FFF2-40B4-BE49-F238E27FC236}">
                <a16:creationId xmlns:a16="http://schemas.microsoft.com/office/drawing/2014/main" id="{21F6BE39-9E37-45F0-B10C-92305CFB7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0" descr="A red and black logo&#10;&#10;Description automatically generated">
            <a:extLst>
              <a:ext uri="{FF2B5EF4-FFF2-40B4-BE49-F238E27FC236}">
                <a16:creationId xmlns:a16="http://schemas.microsoft.com/office/drawing/2014/main" id="{626035AB-6390-F13C-817F-AE04CA8B8B42}"/>
              </a:ext>
            </a:extLst>
          </p:cNvPr>
          <p:cNvPicPr>
            <a:picLocks noChangeAspect="1"/>
          </p:cNvPicPr>
          <p:nvPr/>
        </p:nvPicPr>
        <p:blipFill>
          <a:blip r:embed="rId3"/>
          <a:stretch>
            <a:fillRect/>
          </a:stretch>
        </p:blipFill>
        <p:spPr>
          <a:xfrm>
            <a:off x="10557362" y="6039005"/>
            <a:ext cx="1578113" cy="1105995"/>
          </a:xfrm>
          <a:prstGeom prst="rect">
            <a:avLst/>
          </a:prstGeom>
        </p:spPr>
      </p:pic>
    </p:spTree>
    <p:extLst>
      <p:ext uri="{BB962C8B-B14F-4D97-AF65-F5344CB8AC3E}">
        <p14:creationId xmlns:p14="http://schemas.microsoft.com/office/powerpoint/2010/main" val="3674812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E491B121-12B5-4977-A064-636AB0B9B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D34155-ADE3-4E8F-5E1C-E60EF9554695}"/>
              </a:ext>
            </a:extLst>
          </p:cNvPr>
          <p:cNvSpPr>
            <a:spLocks noGrp="1"/>
          </p:cNvSpPr>
          <p:nvPr>
            <p:ph type="title"/>
          </p:nvPr>
        </p:nvSpPr>
        <p:spPr>
          <a:xfrm>
            <a:off x="649224" y="645106"/>
            <a:ext cx="6574536" cy="1259894"/>
          </a:xfrm>
        </p:spPr>
        <p:txBody>
          <a:bodyPr>
            <a:normAutofit/>
          </a:bodyPr>
          <a:lstStyle/>
          <a:p>
            <a:r>
              <a:rPr lang="en-US"/>
              <a:t>Solution</a:t>
            </a:r>
          </a:p>
        </p:txBody>
      </p:sp>
      <p:sp>
        <p:nvSpPr>
          <p:cNvPr id="9225" name="Rectangle 9224">
            <a:extLst>
              <a:ext uri="{FF2B5EF4-FFF2-40B4-BE49-F238E27FC236}">
                <a16:creationId xmlns:a16="http://schemas.microsoft.com/office/drawing/2014/main" id="{2ED05F70-AB3E-4472-B26B-EFE6A5A59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53FBCE18-2F7A-E78F-4E82-81F3994EAE4C}"/>
              </a:ext>
            </a:extLst>
          </p:cNvPr>
          <p:cNvSpPr>
            <a:spLocks noGrp="1"/>
          </p:cNvSpPr>
          <p:nvPr>
            <p:ph idx="1"/>
          </p:nvPr>
        </p:nvSpPr>
        <p:spPr>
          <a:xfrm>
            <a:off x="649224" y="2133600"/>
            <a:ext cx="6574535" cy="3759253"/>
          </a:xfrm>
        </p:spPr>
        <p:txBody>
          <a:bodyPr>
            <a:normAutofit/>
          </a:bodyPr>
          <a:lstStyle/>
          <a:p>
            <a:pPr algn="just">
              <a:lnSpc>
                <a:spcPct val="90000"/>
              </a:lnSpc>
            </a:pPr>
            <a:r>
              <a:rPr lang="en-US" sz="1500"/>
              <a:t>Use of International Standards: By using international financial data exchange standards such as XBRL Global Ledger (GL), SMEs' financial data can be further analyzed and dynamic risk information can be learned.</a:t>
            </a:r>
          </a:p>
          <a:p>
            <a:pPr algn="just">
              <a:lnSpc>
                <a:spcPct val="90000"/>
              </a:lnSpc>
            </a:pPr>
            <a:endParaRPr lang="en-US" sz="1500"/>
          </a:p>
          <a:p>
            <a:pPr algn="just">
              <a:lnSpc>
                <a:spcPct val="90000"/>
              </a:lnSpc>
            </a:pPr>
            <a:r>
              <a:rPr lang="en-US" sz="1500"/>
              <a:t>Dynamic and Learning Models: The project aims to develop continuously learnable risk models that can adapt to business conditions. By capturing early warning, these models enable risks to enable more effective programs.</a:t>
            </a:r>
          </a:p>
          <a:p>
            <a:pPr algn="just">
              <a:lnSpc>
                <a:spcPct val="90000"/>
              </a:lnSpc>
            </a:pPr>
            <a:endParaRPr lang="en-US" sz="1500"/>
          </a:p>
          <a:p>
            <a:pPr algn="just">
              <a:lnSpc>
                <a:spcPct val="90000"/>
              </a:lnSpc>
            </a:pPr>
            <a:r>
              <a:rPr lang="en-US" sz="1500"/>
              <a:t>Suitable Solutions for SMEs: The five prototypes developed under the project will meet the financial risk management and planning needs of SMEs, enabling them to create a more proactive and effective risk management strategy.</a:t>
            </a:r>
          </a:p>
        </p:txBody>
      </p:sp>
      <p:pic>
        <p:nvPicPr>
          <p:cNvPr id="9218" name="Picture 2" descr="Probability Theory in Risk Mitigation - Mental Model">
            <a:extLst>
              <a:ext uri="{FF2B5EF4-FFF2-40B4-BE49-F238E27FC236}">
                <a16:creationId xmlns:a16="http://schemas.microsoft.com/office/drawing/2014/main" id="{ABBEC174-738F-E22B-3DB1-24B0829856F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90103" y="2457739"/>
            <a:ext cx="3981455" cy="2651180"/>
          </a:xfrm>
          <a:prstGeom prst="rect">
            <a:avLst/>
          </a:prstGeom>
          <a:noFill/>
          <a:extLst>
            <a:ext uri="{909E8E84-426E-40DD-AFC4-6F175D3DCCD1}">
              <a14:hiddenFill xmlns:a14="http://schemas.microsoft.com/office/drawing/2010/main">
                <a:solidFill>
                  <a:srgbClr val="FFFFFF"/>
                </a:solidFill>
              </a14:hiddenFill>
            </a:ext>
          </a:extLst>
        </p:spPr>
      </p:pic>
      <p:sp>
        <p:nvSpPr>
          <p:cNvPr id="9227" name="Freeform 11">
            <a:extLst>
              <a:ext uri="{FF2B5EF4-FFF2-40B4-BE49-F238E27FC236}">
                <a16:creationId xmlns:a16="http://schemas.microsoft.com/office/drawing/2014/main" id="{21F6BE39-9E37-45F0-B10C-92305CFB7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0" descr="A red and black logo&#10;&#10;Description automatically generated">
            <a:extLst>
              <a:ext uri="{FF2B5EF4-FFF2-40B4-BE49-F238E27FC236}">
                <a16:creationId xmlns:a16="http://schemas.microsoft.com/office/drawing/2014/main" id="{37671690-E04C-69E7-A3BF-D0DA265F26B6}"/>
              </a:ext>
            </a:extLst>
          </p:cNvPr>
          <p:cNvPicPr>
            <a:picLocks noChangeAspect="1"/>
          </p:cNvPicPr>
          <p:nvPr/>
        </p:nvPicPr>
        <p:blipFill>
          <a:blip r:embed="rId3"/>
          <a:stretch>
            <a:fillRect/>
          </a:stretch>
        </p:blipFill>
        <p:spPr>
          <a:xfrm>
            <a:off x="10557362" y="6039005"/>
            <a:ext cx="1578113" cy="1105995"/>
          </a:xfrm>
          <a:prstGeom prst="rect">
            <a:avLst/>
          </a:prstGeom>
        </p:spPr>
      </p:pic>
    </p:spTree>
    <p:extLst>
      <p:ext uri="{BB962C8B-B14F-4D97-AF65-F5344CB8AC3E}">
        <p14:creationId xmlns:p14="http://schemas.microsoft.com/office/powerpoint/2010/main" val="1242140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82D26A-76C6-FFDF-9957-1AC1D2EC74F1}"/>
              </a:ext>
            </a:extLst>
          </p:cNvPr>
          <p:cNvSpPr>
            <a:spLocks noGrp="1"/>
          </p:cNvSpPr>
          <p:nvPr>
            <p:ph type="title"/>
          </p:nvPr>
        </p:nvSpPr>
        <p:spPr>
          <a:xfrm>
            <a:off x="3373062" y="624110"/>
            <a:ext cx="8131550" cy="1280890"/>
          </a:xfrm>
        </p:spPr>
        <p:txBody>
          <a:bodyPr>
            <a:normAutofit/>
          </a:bodyPr>
          <a:lstStyle/>
          <a:p>
            <a:r>
              <a:rPr lang="en-US"/>
              <a:t>Market Opportunity</a:t>
            </a:r>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tr-TR"/>
            </a:p>
          </p:txBody>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tr-TR"/>
            </a:p>
          </p:txBody>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tr-TR"/>
            </a:p>
          </p:txBody>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tr-TR"/>
            </a:p>
          </p:txBody>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tr-TR"/>
            </a:p>
          </p:txBody>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tr-TR"/>
            </a:p>
          </p:txBody>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tr-TR"/>
            </a:p>
          </p:txBody>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tr-TR"/>
            </a:p>
          </p:txBody>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tr-TR"/>
            </a:p>
          </p:txBody>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tr-TR"/>
            </a:p>
          </p:txBody>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tr-TR"/>
            </a:p>
          </p:txBody>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tr-TR"/>
            </a:p>
          </p:txBody>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tr-TR"/>
            </a:p>
          </p:txBody>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tr-TR"/>
            </a:p>
          </p:txBody>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tr-TR"/>
            </a:p>
          </p:txBody>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tr-TR"/>
            </a:p>
          </p:txBody>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tr-TR"/>
            </a:p>
          </p:txBody>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tr-TR"/>
            </a:p>
          </p:txBody>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tr-TR"/>
            </a:p>
          </p:txBody>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tr-TR"/>
            </a:p>
          </p:txBody>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tr-TR"/>
            </a:p>
          </p:txBody>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tr-TR"/>
            </a:p>
          </p:txBody>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tr-TR"/>
            </a:p>
          </p:txBody>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tr-TR"/>
            </a:p>
          </p:txBody>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tr-TR"/>
          </a:p>
        </p:txBody>
      </p:sp>
      <p:sp>
        <p:nvSpPr>
          <p:cNvPr id="3" name="Content Placeholder 2">
            <a:extLst>
              <a:ext uri="{FF2B5EF4-FFF2-40B4-BE49-F238E27FC236}">
                <a16:creationId xmlns:a16="http://schemas.microsoft.com/office/drawing/2014/main" id="{94E4385F-5556-C5D0-5D3C-4FFF35C46106}"/>
              </a:ext>
            </a:extLst>
          </p:cNvPr>
          <p:cNvSpPr>
            <a:spLocks noGrp="1"/>
          </p:cNvSpPr>
          <p:nvPr>
            <p:ph idx="1"/>
          </p:nvPr>
        </p:nvSpPr>
        <p:spPr>
          <a:xfrm>
            <a:off x="3373062" y="2133600"/>
            <a:ext cx="8131550" cy="3777622"/>
          </a:xfrm>
        </p:spPr>
        <p:txBody>
          <a:bodyPr>
            <a:normAutofit/>
          </a:bodyPr>
          <a:lstStyle/>
          <a:p>
            <a:pPr algn="just"/>
            <a:r>
              <a:rPr lang="en-US"/>
              <a:t>In banking, the project aims to enhance due diligence and credit risk assessment processes for loan customers, while in investment, the new platform is designed to strengthen the due diligence processes of investee companies. </a:t>
            </a:r>
          </a:p>
          <a:p>
            <a:pPr algn="just"/>
            <a:r>
              <a:rPr lang="en-US"/>
              <a:t>By reducing the bankruptcy rate in the EU, which saw a significant increase post-Covid, the project seeks to make a substantial economic impact, contributing to revenue growth and preserving a large number of jobs. This approach will help sustain employment opportunities over time, as SMEs will be better equipped to navigate low-probability, high-impact risks through the use of early warning signals.</a:t>
            </a:r>
          </a:p>
        </p:txBody>
      </p:sp>
      <p:pic>
        <p:nvPicPr>
          <p:cNvPr id="4" name="Picture 10" descr="A red and black logo&#10;&#10;Description automatically generated">
            <a:extLst>
              <a:ext uri="{FF2B5EF4-FFF2-40B4-BE49-F238E27FC236}">
                <a16:creationId xmlns:a16="http://schemas.microsoft.com/office/drawing/2014/main" id="{F4A657AE-9A8B-425F-E790-AC4AA75A1D50}"/>
              </a:ext>
            </a:extLst>
          </p:cNvPr>
          <p:cNvPicPr>
            <a:picLocks noChangeAspect="1"/>
          </p:cNvPicPr>
          <p:nvPr/>
        </p:nvPicPr>
        <p:blipFill>
          <a:blip r:embed="rId2"/>
          <a:stretch>
            <a:fillRect/>
          </a:stretch>
        </p:blipFill>
        <p:spPr>
          <a:xfrm>
            <a:off x="10557362" y="6039005"/>
            <a:ext cx="1578113" cy="1105995"/>
          </a:xfrm>
          <a:prstGeom prst="rect">
            <a:avLst/>
          </a:prstGeom>
        </p:spPr>
      </p:pic>
    </p:spTree>
    <p:extLst>
      <p:ext uri="{BB962C8B-B14F-4D97-AF65-F5344CB8AC3E}">
        <p14:creationId xmlns:p14="http://schemas.microsoft.com/office/powerpoint/2010/main" val="1499897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8F43A-98BB-E733-21B4-0F2889E57650}"/>
              </a:ext>
            </a:extLst>
          </p:cNvPr>
          <p:cNvSpPr>
            <a:spLocks noGrp="1"/>
          </p:cNvSpPr>
          <p:nvPr>
            <p:ph type="title"/>
          </p:nvPr>
        </p:nvSpPr>
        <p:spPr/>
        <p:txBody>
          <a:bodyPr/>
          <a:lstStyle/>
          <a:p>
            <a:r>
              <a:rPr lang="en-US"/>
              <a:t>Looking for Partners	</a:t>
            </a:r>
          </a:p>
        </p:txBody>
      </p:sp>
      <p:sp>
        <p:nvSpPr>
          <p:cNvPr id="3" name="Content Placeholder 2">
            <a:extLst>
              <a:ext uri="{FF2B5EF4-FFF2-40B4-BE49-F238E27FC236}">
                <a16:creationId xmlns:a16="http://schemas.microsoft.com/office/drawing/2014/main" id="{AB2025F0-29AD-4286-A8B8-EF9FE3AD4DAB}"/>
              </a:ext>
            </a:extLst>
          </p:cNvPr>
          <p:cNvSpPr>
            <a:spLocks noGrp="1"/>
          </p:cNvSpPr>
          <p:nvPr>
            <p:ph idx="1"/>
          </p:nvPr>
        </p:nvSpPr>
        <p:spPr/>
        <p:txBody>
          <a:bodyPr>
            <a:normAutofit fontScale="92500" lnSpcReduction="20000"/>
          </a:bodyPr>
          <a:lstStyle/>
          <a:p>
            <a:pPr algn="just"/>
            <a:r>
              <a:rPr lang="en-US" err="1"/>
              <a:t>Mirsis</a:t>
            </a:r>
            <a:r>
              <a:rPr lang="en-US"/>
              <a:t> Information Technologies within the scope of this project,  will perform its duties as a use case provider for the financial sector, project coordination and execution, ML research, financial modeling expertise.</a:t>
            </a:r>
          </a:p>
          <a:p>
            <a:pPr algn="just"/>
            <a:r>
              <a:rPr lang="en-US"/>
              <a:t>Risk modelling architecture expertise</a:t>
            </a:r>
          </a:p>
          <a:p>
            <a:pPr algn="just"/>
            <a:r>
              <a:rPr lang="en-US"/>
              <a:t>Computational Finance, financial modelling research, dynamic machine learning modelling</a:t>
            </a:r>
          </a:p>
          <a:p>
            <a:pPr algn="just"/>
            <a:r>
              <a:rPr lang="en-US"/>
              <a:t>Cloud supported big data management, data modelling and ML implementation, scalable systems</a:t>
            </a:r>
          </a:p>
          <a:p>
            <a:pPr algn="just"/>
            <a:r>
              <a:rPr lang="en-US"/>
              <a:t>Risk framework (enterprise, operational, financial compliance) expertise and non-financial risk research and use cases provider</a:t>
            </a:r>
          </a:p>
          <a:p>
            <a:pPr algn="just"/>
            <a:r>
              <a:rPr lang="en-US"/>
              <a:t>Custom data modelling and machine learning modelling expertise</a:t>
            </a:r>
          </a:p>
          <a:p>
            <a:pPr algn="just"/>
            <a:r>
              <a:rPr lang="en-US"/>
              <a:t>Machine learning assembly line and </a:t>
            </a:r>
            <a:r>
              <a:rPr lang="en-US" err="1"/>
              <a:t>MLOps</a:t>
            </a:r>
            <a:r>
              <a:rPr lang="en-US"/>
              <a:t> automation </a:t>
            </a:r>
            <a:r>
              <a:rPr lang="en-US" err="1"/>
              <a:t>expertiseAI</a:t>
            </a:r>
            <a:r>
              <a:rPr lang="en-US"/>
              <a:t> embedded credit risk modelling for Micro and Small segment expertise</a:t>
            </a:r>
          </a:p>
          <a:p>
            <a:pPr algn="just"/>
            <a:endParaRPr lang="en-US"/>
          </a:p>
        </p:txBody>
      </p:sp>
      <p:pic>
        <p:nvPicPr>
          <p:cNvPr id="6" name="Picture 5" descr="A magnifying glass looking at people&#10;&#10;Description automatically generated">
            <a:extLst>
              <a:ext uri="{FF2B5EF4-FFF2-40B4-BE49-F238E27FC236}">
                <a16:creationId xmlns:a16="http://schemas.microsoft.com/office/drawing/2014/main" id="{BDBE0DEC-B60B-64CE-C6C3-17EB4E8144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3225" y="94930"/>
            <a:ext cx="1526162" cy="1336046"/>
          </a:xfrm>
          <a:prstGeom prst="rect">
            <a:avLst/>
          </a:prstGeom>
        </p:spPr>
      </p:pic>
      <p:pic>
        <p:nvPicPr>
          <p:cNvPr id="4" name="Picture 10" descr="A red and black logo&#10;&#10;Description automatically generated">
            <a:extLst>
              <a:ext uri="{FF2B5EF4-FFF2-40B4-BE49-F238E27FC236}">
                <a16:creationId xmlns:a16="http://schemas.microsoft.com/office/drawing/2014/main" id="{E78C3704-5D2F-1284-BA19-DD13A6E695CD}"/>
              </a:ext>
            </a:extLst>
          </p:cNvPr>
          <p:cNvPicPr>
            <a:picLocks noChangeAspect="1"/>
          </p:cNvPicPr>
          <p:nvPr/>
        </p:nvPicPr>
        <p:blipFill>
          <a:blip r:embed="rId3"/>
          <a:stretch>
            <a:fillRect/>
          </a:stretch>
        </p:blipFill>
        <p:spPr>
          <a:xfrm>
            <a:off x="10557362" y="6039005"/>
            <a:ext cx="1578113" cy="1105995"/>
          </a:xfrm>
          <a:prstGeom prst="rect">
            <a:avLst/>
          </a:prstGeom>
        </p:spPr>
      </p:pic>
    </p:spTree>
    <p:extLst>
      <p:ext uri="{BB962C8B-B14F-4D97-AF65-F5344CB8AC3E}">
        <p14:creationId xmlns:p14="http://schemas.microsoft.com/office/powerpoint/2010/main" val="1883309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5872B-F90C-96B8-1704-D80BBAECA7BB}"/>
              </a:ext>
            </a:extLst>
          </p:cNvPr>
          <p:cNvSpPr>
            <a:spLocks noGrp="1"/>
          </p:cNvSpPr>
          <p:nvPr>
            <p:ph type="title"/>
          </p:nvPr>
        </p:nvSpPr>
        <p:spPr/>
        <p:txBody>
          <a:bodyPr/>
          <a:lstStyle/>
          <a:p>
            <a:r>
              <a:rPr lang="en-US"/>
              <a:t>Contact</a:t>
            </a:r>
          </a:p>
        </p:txBody>
      </p:sp>
      <p:sp>
        <p:nvSpPr>
          <p:cNvPr id="3" name="Content Placeholder 2">
            <a:extLst>
              <a:ext uri="{FF2B5EF4-FFF2-40B4-BE49-F238E27FC236}">
                <a16:creationId xmlns:a16="http://schemas.microsoft.com/office/drawing/2014/main" id="{5FC7B278-25DE-DE9F-75C1-8632F6B79EB7}"/>
              </a:ext>
            </a:extLst>
          </p:cNvPr>
          <p:cNvSpPr>
            <a:spLocks noGrp="1"/>
          </p:cNvSpPr>
          <p:nvPr>
            <p:ph sz="half" idx="1"/>
          </p:nvPr>
        </p:nvSpPr>
        <p:spPr>
          <a:xfrm>
            <a:off x="838200" y="1825625"/>
            <a:ext cx="10515600" cy="955675"/>
          </a:xfrm>
        </p:spPr>
        <p:txBody>
          <a:bodyPr>
            <a:normAutofit fontScale="85000" lnSpcReduction="20000"/>
          </a:bodyPr>
          <a:lstStyle/>
          <a:p>
            <a:r>
              <a:rPr lang="en-US"/>
              <a:t>For more information and for interest to participate please contact:</a:t>
            </a:r>
          </a:p>
          <a:p>
            <a:endParaRPr lang="en-US"/>
          </a:p>
        </p:txBody>
      </p:sp>
      <p:sp>
        <p:nvSpPr>
          <p:cNvPr id="4" name="Content Placeholder 3">
            <a:extLst>
              <a:ext uri="{FF2B5EF4-FFF2-40B4-BE49-F238E27FC236}">
                <a16:creationId xmlns:a16="http://schemas.microsoft.com/office/drawing/2014/main" id="{9639CEC9-0EDC-76C9-97EE-F87E8B28B152}"/>
              </a:ext>
            </a:extLst>
          </p:cNvPr>
          <p:cNvSpPr>
            <a:spLocks noGrp="1"/>
          </p:cNvSpPr>
          <p:nvPr>
            <p:ph sz="half" idx="2"/>
          </p:nvPr>
        </p:nvSpPr>
        <p:spPr>
          <a:xfrm>
            <a:off x="4867274" y="3048000"/>
            <a:ext cx="6486525" cy="3128962"/>
          </a:xfrm>
        </p:spPr>
        <p:txBody>
          <a:bodyPr>
            <a:normAutofit fontScale="85000" lnSpcReduction="20000"/>
          </a:bodyPr>
          <a:lstStyle/>
          <a:p>
            <a:pPr marL="0" indent="0">
              <a:buNone/>
            </a:pPr>
            <a:r>
              <a:rPr lang="en-US" sz="2000"/>
              <a:t>Nima Najaflou </a:t>
            </a:r>
          </a:p>
          <a:p>
            <a:pPr marL="0" indent="0">
              <a:buNone/>
            </a:pPr>
            <a:r>
              <a:rPr lang="en-US" sz="2000"/>
              <a:t>R&amp;D Manager, Mirsis Information Technologies</a:t>
            </a:r>
          </a:p>
          <a:p>
            <a:pPr marL="0" indent="0">
              <a:buNone/>
            </a:pPr>
            <a:r>
              <a:rPr lang="en-US" sz="2000">
                <a:hlinkClick r:id="rId2"/>
              </a:rPr>
              <a:t>Nima.Najaflou@mirsis.com.tr</a:t>
            </a:r>
            <a:endParaRPr lang="en-US" sz="2000"/>
          </a:p>
          <a:p>
            <a:pPr marL="0" indent="0">
              <a:buNone/>
            </a:pPr>
            <a:r>
              <a:rPr lang="en-US" sz="2000"/>
              <a:t>+90 (544) 316 72 44</a:t>
            </a:r>
          </a:p>
          <a:p>
            <a:pPr marL="0" indent="0">
              <a:buNone/>
            </a:pPr>
            <a:endParaRPr lang="en-US" sz="1300"/>
          </a:p>
          <a:p>
            <a:pPr marL="0" indent="0">
              <a:buNone/>
            </a:pPr>
            <a:r>
              <a:rPr lang="en-US" sz="1300"/>
              <a:t>Neighborhood of Atatürk, Girne Street </a:t>
            </a:r>
          </a:p>
          <a:p>
            <a:pPr marL="0" indent="0">
              <a:buNone/>
            </a:pPr>
            <a:r>
              <a:rPr lang="en-US" sz="1300"/>
              <a:t>No:1/A, 34758 </a:t>
            </a:r>
          </a:p>
          <a:p>
            <a:pPr marL="0" indent="0">
              <a:buNone/>
            </a:pPr>
            <a:r>
              <a:rPr lang="en-US" sz="1300"/>
              <a:t>Ataşehir/İstanbul - Türkiye</a:t>
            </a:r>
          </a:p>
          <a:p>
            <a:pPr marL="0" indent="0">
              <a:buNone/>
            </a:pPr>
            <a:endParaRPr lang="en-US" sz="2000">
              <a:hlinkClick r:id="rId3"/>
            </a:endParaRPr>
          </a:p>
          <a:p>
            <a:pPr marL="0" indent="0">
              <a:buNone/>
            </a:pPr>
            <a:r>
              <a:rPr lang="en-US" sz="1900">
                <a:hlinkClick r:id="rId3"/>
              </a:rPr>
              <a:t>https://www.mirsis.com.tr/</a:t>
            </a:r>
            <a:r>
              <a:rPr lang="en-US" sz="1900"/>
              <a:t> </a:t>
            </a:r>
          </a:p>
          <a:p>
            <a:endParaRPr lang="en-US"/>
          </a:p>
        </p:txBody>
      </p:sp>
      <p:pic>
        <p:nvPicPr>
          <p:cNvPr id="5" name="Picture 10" descr="A red and black logo&#10;&#10;Description automatically generated">
            <a:extLst>
              <a:ext uri="{FF2B5EF4-FFF2-40B4-BE49-F238E27FC236}">
                <a16:creationId xmlns:a16="http://schemas.microsoft.com/office/drawing/2014/main" id="{7C3CF3FC-FBF6-1261-8FE4-AC12A8EBA119}"/>
              </a:ext>
            </a:extLst>
          </p:cNvPr>
          <p:cNvPicPr>
            <a:picLocks noChangeAspect="1"/>
          </p:cNvPicPr>
          <p:nvPr/>
        </p:nvPicPr>
        <p:blipFill>
          <a:blip r:embed="rId4"/>
          <a:stretch>
            <a:fillRect/>
          </a:stretch>
        </p:blipFill>
        <p:spPr>
          <a:xfrm>
            <a:off x="10557362" y="6039005"/>
            <a:ext cx="1578113" cy="1105995"/>
          </a:xfrm>
          <a:prstGeom prst="rect">
            <a:avLst/>
          </a:prstGeom>
        </p:spPr>
      </p:pic>
      <p:pic>
        <p:nvPicPr>
          <p:cNvPr id="7" name="Picture 6" descr="A person in a suit with his arms crossed&#10;&#10;Description automatically generated">
            <a:extLst>
              <a:ext uri="{FF2B5EF4-FFF2-40B4-BE49-F238E27FC236}">
                <a16:creationId xmlns:a16="http://schemas.microsoft.com/office/drawing/2014/main" id="{2423A02C-D214-5531-8B79-45ADE0CEBE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3202" y="3048000"/>
            <a:ext cx="3128962" cy="3128962"/>
          </a:xfrm>
          <a:prstGeom prst="rect">
            <a:avLst/>
          </a:prstGeom>
        </p:spPr>
      </p:pic>
    </p:spTree>
    <p:extLst>
      <p:ext uri="{BB962C8B-B14F-4D97-AF65-F5344CB8AC3E}">
        <p14:creationId xmlns:p14="http://schemas.microsoft.com/office/powerpoint/2010/main" val="371056311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abcf4b68-91f4-4a6a-bab7-8726c64543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Belge" ma:contentTypeID="0x010100AC376A31C7070C40BC3BD99EA7784FCC" ma:contentTypeVersion="18" ma:contentTypeDescription="Yeni belge oluşturun." ma:contentTypeScope="" ma:versionID="41ade8311f0205402fdfbb8a75854292">
  <xsd:schema xmlns:xsd="http://www.w3.org/2001/XMLSchema" xmlns:xs="http://www.w3.org/2001/XMLSchema" xmlns:p="http://schemas.microsoft.com/office/2006/metadata/properties" xmlns:ns3="abcf4b68-91f4-4a6a-bab7-8726c645435d" xmlns:ns4="b530a420-2982-4b5f-ac4c-123f145f11cc" targetNamespace="http://schemas.microsoft.com/office/2006/metadata/properties" ma:root="true" ma:fieldsID="b12d76bb8d8cee67249d48a84d151fa3" ns3:_="" ns4:_="">
    <xsd:import namespace="abcf4b68-91f4-4a6a-bab7-8726c645435d"/>
    <xsd:import namespace="b530a420-2982-4b5f-ac4c-123f145f11c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ServiceLocation" minOccurs="0"/>
                <xsd:element ref="ns3:MediaLengthInSeconds" minOccurs="0"/>
                <xsd:element ref="ns3:MediaServiceAutoKeyPoints" minOccurs="0"/>
                <xsd:element ref="ns3:MediaServiceKeyPoints" minOccurs="0"/>
                <xsd:element ref="ns3:_activity" minOccurs="0"/>
                <xsd:element ref="ns3:MediaServiceSearchProperties"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cf4b68-91f4-4a6a-bab7-8726c64543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_activity" ma:index="22" nillable="true" ma:displayName="_activity" ma:hidden="true" ma:internalName="_activity">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530a420-2982-4b5f-ac4c-123f145f11cc" elementFormDefault="qualified">
    <xsd:import namespace="http://schemas.microsoft.com/office/2006/documentManagement/types"/>
    <xsd:import namespace="http://schemas.microsoft.com/office/infopath/2007/PartnerControls"/>
    <xsd:element name="SharedWithUsers" ma:index="14"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Ayrıntıları ile Paylaşıldı" ma:internalName="SharedWithDetails" ma:readOnly="true">
      <xsd:simpleType>
        <xsd:restriction base="dms:Note">
          <xsd:maxLength value="255"/>
        </xsd:restriction>
      </xsd:simpleType>
    </xsd:element>
    <xsd:element name="SharingHintHash" ma:index="16" nillable="true" ma:displayName="İpucu Paylaşımı Karması"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766730-D69F-43D5-918C-F3E9AB4AFC0B}">
  <ds:schemaRefs>
    <ds:schemaRef ds:uri="http://schemas.microsoft.com/sharepoint/v3/contenttype/forms"/>
  </ds:schemaRefs>
</ds:datastoreItem>
</file>

<file path=customXml/itemProps2.xml><?xml version="1.0" encoding="utf-8"?>
<ds:datastoreItem xmlns:ds="http://schemas.openxmlformats.org/officeDocument/2006/customXml" ds:itemID="{34E2CE43-DAB0-4A56-B8D7-7EA3849C38E8}">
  <ds:schemaRefs>
    <ds:schemaRef ds:uri="http://schemas.microsoft.com/office/infopath/2007/PartnerControls"/>
    <ds:schemaRef ds:uri="http://purl.org/dc/dcmitype/"/>
    <ds:schemaRef ds:uri="http://purl.org/dc/terms/"/>
    <ds:schemaRef ds:uri="http://schemas.microsoft.com/office/2006/documentManagement/types"/>
    <ds:schemaRef ds:uri="b530a420-2982-4b5f-ac4c-123f145f11cc"/>
    <ds:schemaRef ds:uri="http://schemas.openxmlformats.org/package/2006/metadata/core-properties"/>
    <ds:schemaRef ds:uri="abcf4b68-91f4-4a6a-bab7-8726c645435d"/>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345E7F17-C043-4925-833C-5253380951CD}">
  <ds:schemaRefs>
    <ds:schemaRef ds:uri="abcf4b68-91f4-4a6a-bab7-8726c645435d"/>
    <ds:schemaRef ds:uri="b530a420-2982-4b5f-ac4c-123f145f11c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TM02892315[[fn=Wisp]]</Template>
  <TotalTime>0</TotalTime>
  <Words>970</Words>
  <Application>Microsoft Office PowerPoint</Application>
  <PresentationFormat>Widescreen</PresentationFormat>
  <Paragraphs>82</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Avenir Next LT Pro</vt:lpstr>
      <vt:lpstr>Century Gothic</vt:lpstr>
      <vt:lpstr>Tw Cen MT</vt:lpstr>
      <vt:lpstr>Wingdings 3</vt:lpstr>
      <vt:lpstr>Wisp</vt:lpstr>
      <vt:lpstr>FINANCIAL RISK MANAGEMENT  &amp; PLANNING</vt:lpstr>
      <vt:lpstr>Contents </vt:lpstr>
      <vt:lpstr>Mirsis – Company Information</vt:lpstr>
      <vt:lpstr>Mirsis – Company Information</vt:lpstr>
      <vt:lpstr>References</vt:lpstr>
      <vt:lpstr>Problem  </vt:lpstr>
      <vt:lpstr>Problem  </vt:lpstr>
      <vt:lpstr>Solution</vt:lpstr>
      <vt:lpstr>Solution</vt:lpstr>
      <vt:lpstr>Market Opportunity</vt:lpstr>
      <vt:lpstr>Looking for Partners </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RISK MANAGEMENT &amp; PLANNING</dc:title>
  <dc:creator>Gizem Bolayır</dc:creator>
  <cp:lastModifiedBy>Gizem Bolayır</cp:lastModifiedBy>
  <cp:revision>1</cp:revision>
  <dcterms:created xsi:type="dcterms:W3CDTF">2024-08-23T11:09:45Z</dcterms:created>
  <dcterms:modified xsi:type="dcterms:W3CDTF">2024-09-10T12:23:12Z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0x010100AC376A31C7070C40BC3BD99EA7784FCC</vt:lpwstr>
  </property>
</Properties>
</file>